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3"/>
  </p:notesMasterIdLst>
  <p:sldIdLst>
    <p:sldId id="259" r:id="rId6"/>
    <p:sldId id="277" r:id="rId7"/>
    <p:sldId id="278" r:id="rId8"/>
    <p:sldId id="279" r:id="rId9"/>
    <p:sldId id="283" r:id="rId10"/>
    <p:sldId id="261" r:id="rId11"/>
    <p:sldId id="262" r:id="rId12"/>
    <p:sldId id="264" r:id="rId13"/>
    <p:sldId id="266" r:id="rId14"/>
    <p:sldId id="281" r:id="rId15"/>
    <p:sldId id="282" r:id="rId16"/>
    <p:sldId id="284" r:id="rId17"/>
    <p:sldId id="280" r:id="rId18"/>
    <p:sldId id="267" r:id="rId19"/>
    <p:sldId id="268" r:id="rId20"/>
    <p:sldId id="272" r:id="rId21"/>
    <p:sldId id="269" r:id="rId22"/>
    <p:sldId id="285" r:id="rId23"/>
    <p:sldId id="273" r:id="rId24"/>
    <p:sldId id="286" r:id="rId25"/>
    <p:sldId id="270" r:id="rId26"/>
    <p:sldId id="287" r:id="rId27"/>
    <p:sldId id="288" r:id="rId28"/>
    <p:sldId id="289" r:id="rId29"/>
    <p:sldId id="290" r:id="rId30"/>
    <p:sldId id="291" r:id="rId31"/>
    <p:sldId id="292" r:id="rId32"/>
    <p:sldId id="293" r:id="rId33"/>
    <p:sldId id="294" r:id="rId34"/>
    <p:sldId id="298" r:id="rId35"/>
    <p:sldId id="296" r:id="rId36"/>
    <p:sldId id="297" r:id="rId37"/>
    <p:sldId id="274" r:id="rId38"/>
    <p:sldId id="275" r:id="rId39"/>
    <p:sldId id="276" r:id="rId40"/>
    <p:sldId id="258" r:id="rId41"/>
    <p:sldId id="2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CD1"/>
    <a:srgbClr val="FE9900"/>
    <a:srgbClr val="C0D362"/>
    <a:srgbClr val="ED677A"/>
    <a:srgbClr val="44ABBF"/>
    <a:srgbClr val="FFFFFF"/>
    <a:srgbClr val="EFB821"/>
    <a:srgbClr val="D92B33"/>
    <a:srgbClr val="000000"/>
    <a:srgbClr val="E114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B2097C-44B9-4150-B213-97C0AFD8D923}" v="558" dt="2025-10-23T11:01:59.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autoAdjust="0"/>
    <p:restoredTop sz="94694"/>
  </p:normalViewPr>
  <p:slideViewPr>
    <p:cSldViewPr snapToGrid="0">
      <p:cViewPr>
        <p:scale>
          <a:sx n="100" d="100"/>
          <a:sy n="100" d="100"/>
        </p:scale>
        <p:origin x="7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DIN Engschrift Std" panose="020B0606020202020204" pitchFamily="34" charset="0"/>
                <a:ea typeface="+mn-ea"/>
                <a:cs typeface="+mn-cs"/>
              </a:defRPr>
            </a:pPr>
            <a:r>
              <a:rPr lang="en-US" sz="2800" dirty="0">
                <a:latin typeface="DIN Engschrift Std" panose="020B0606020202020204" pitchFamily="34" charset="0"/>
              </a:rPr>
              <a:t>Cultural Diversity</a:t>
            </a:r>
          </a:p>
        </c:rich>
      </c:tx>
      <c:layout>
        <c:manualLayout>
          <c:xMode val="edge"/>
          <c:yMode val="edge"/>
          <c:x val="0.23362688253649738"/>
          <c:y val="2.11566642659498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DIN Engschrift Std" panose="020B0606020202020204" pitchFamily="34" charset="0"/>
              <a:ea typeface="+mn-ea"/>
              <a:cs typeface="+mn-cs"/>
            </a:defRPr>
          </a:pPr>
          <a:endParaRPr lang="en-US"/>
        </a:p>
      </c:txPr>
    </c:title>
    <c:autoTitleDeleted val="0"/>
    <c:plotArea>
      <c:layout/>
      <c:doughnutChart>
        <c:varyColors val="1"/>
        <c:ser>
          <c:idx val="0"/>
          <c:order val="0"/>
          <c:tx>
            <c:strRef>
              <c:f>Sheet1!$B$1</c:f>
              <c:strCache>
                <c:ptCount val="1"/>
                <c:pt idx="0">
                  <c:v>Cultural Diversity</c:v>
                </c:pt>
              </c:strCache>
            </c:strRef>
          </c:tx>
          <c:spPr>
            <a:effectLst>
              <a:outerShdw blurRad="76200" dist="38100" dir="2700000" algn="tl" rotWithShape="0">
                <a:prstClr val="black">
                  <a:alpha val="26000"/>
                </a:prstClr>
              </a:outerShdw>
            </a:effectLst>
          </c:spPr>
          <c:dPt>
            <c:idx val="0"/>
            <c:bubble3D val="0"/>
            <c:spPr>
              <a:solidFill>
                <a:srgbClr val="44ABBF"/>
              </a:solidFill>
              <a:ln w="19050">
                <a:noFill/>
              </a:ln>
              <a:effectLst>
                <a:outerShdw blurRad="76200" dist="38100" dir="2700000" algn="tl" rotWithShape="0">
                  <a:prstClr val="black">
                    <a:alpha val="26000"/>
                  </a:prstClr>
                </a:outerShdw>
              </a:effectLst>
            </c:spPr>
            <c:extLst>
              <c:ext xmlns:c16="http://schemas.microsoft.com/office/drawing/2014/chart" uri="{C3380CC4-5D6E-409C-BE32-E72D297353CC}">
                <c16:uniqueId val="{00000002-5C2D-4734-AD5E-75B52F0719A7}"/>
              </c:ext>
            </c:extLst>
          </c:dPt>
          <c:dPt>
            <c:idx val="1"/>
            <c:bubble3D val="0"/>
            <c:spPr>
              <a:solidFill>
                <a:srgbClr val="FE9900"/>
              </a:solidFill>
              <a:ln w="19050">
                <a:noFill/>
              </a:ln>
              <a:effectLst>
                <a:outerShdw blurRad="76200" dist="38100" dir="2700000" algn="tl" rotWithShape="0">
                  <a:prstClr val="black">
                    <a:alpha val="26000"/>
                  </a:prstClr>
                </a:outerShdw>
              </a:effectLst>
            </c:spPr>
            <c:extLst>
              <c:ext xmlns:c16="http://schemas.microsoft.com/office/drawing/2014/chart" uri="{C3380CC4-5D6E-409C-BE32-E72D297353CC}">
                <c16:uniqueId val="{00000003-5C2D-4734-AD5E-75B52F0719A7}"/>
              </c:ext>
            </c:extLst>
          </c:dPt>
          <c:dPt>
            <c:idx val="2"/>
            <c:bubble3D val="0"/>
            <c:spPr>
              <a:solidFill>
                <a:srgbClr val="B0CCD1"/>
              </a:solidFill>
              <a:ln w="19050">
                <a:noFill/>
              </a:ln>
              <a:effectLst>
                <a:outerShdw blurRad="76200" dist="38100" dir="2700000" algn="tl" rotWithShape="0">
                  <a:prstClr val="black">
                    <a:alpha val="26000"/>
                  </a:prstClr>
                </a:outerShdw>
              </a:effectLst>
            </c:spPr>
            <c:extLst>
              <c:ext xmlns:c16="http://schemas.microsoft.com/office/drawing/2014/chart" uri="{C3380CC4-5D6E-409C-BE32-E72D297353CC}">
                <c16:uniqueId val="{00000004-5C2D-4734-AD5E-75B52F0719A7}"/>
              </c:ext>
            </c:extLst>
          </c:dPt>
          <c:dPt>
            <c:idx val="3"/>
            <c:bubble3D val="0"/>
            <c:spPr>
              <a:solidFill>
                <a:srgbClr val="D92B33"/>
              </a:solidFill>
              <a:ln w="19050">
                <a:noFill/>
              </a:ln>
              <a:effectLst>
                <a:outerShdw blurRad="76200" dist="38100" dir="2700000" algn="tl" rotWithShape="0">
                  <a:prstClr val="black">
                    <a:alpha val="26000"/>
                  </a:prstClr>
                </a:outerShdw>
              </a:effectLst>
            </c:spPr>
            <c:extLst>
              <c:ext xmlns:c16="http://schemas.microsoft.com/office/drawing/2014/chart" uri="{C3380CC4-5D6E-409C-BE32-E72D297353CC}">
                <c16:uniqueId val="{00000005-5C2D-4734-AD5E-75B52F0719A7}"/>
              </c:ext>
            </c:extLst>
          </c:dPt>
          <c:dPt>
            <c:idx val="4"/>
            <c:bubble3D val="0"/>
            <c:spPr>
              <a:solidFill>
                <a:srgbClr val="EFB821"/>
              </a:solidFill>
              <a:ln w="19050">
                <a:noFill/>
              </a:ln>
              <a:effectLst>
                <a:outerShdw blurRad="76200" dist="38100" dir="2700000" algn="tl" rotWithShape="0">
                  <a:prstClr val="black">
                    <a:alpha val="26000"/>
                  </a:prstClr>
                </a:outerShdw>
              </a:effectLst>
            </c:spPr>
            <c:extLst>
              <c:ext xmlns:c16="http://schemas.microsoft.com/office/drawing/2014/chart" uri="{C3380CC4-5D6E-409C-BE32-E72D297353CC}">
                <c16:uniqueId val="{00000006-5C2D-4734-AD5E-75B52F0719A7}"/>
              </c:ext>
            </c:extLst>
          </c:dPt>
          <c:dPt>
            <c:idx val="5"/>
            <c:bubble3D val="0"/>
            <c:spPr>
              <a:solidFill>
                <a:srgbClr val="C0D362"/>
              </a:solidFill>
              <a:ln w="19050">
                <a:noFill/>
              </a:ln>
              <a:effectLst>
                <a:outerShdw blurRad="76200" dist="38100" dir="2700000" algn="tl" rotWithShape="0">
                  <a:prstClr val="black">
                    <a:alpha val="26000"/>
                  </a:prstClr>
                </a:outerShdw>
              </a:effectLst>
            </c:spPr>
            <c:extLst>
              <c:ext xmlns:c16="http://schemas.microsoft.com/office/drawing/2014/chart" uri="{C3380CC4-5D6E-409C-BE32-E72D297353CC}">
                <c16:uniqueId val="{00000007-5C2D-4734-AD5E-75B52F0719A7}"/>
              </c:ext>
            </c:extLst>
          </c:dPt>
          <c:dLbls>
            <c:dLbl>
              <c:idx val="3"/>
              <c:layout>
                <c:manualLayout>
                  <c:x val="-6.2737774451299036E-2"/>
                  <c:y val="-0.105783321329749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C2D-4734-AD5E-75B52F0719A7}"/>
                </c:ext>
              </c:extLst>
            </c:dLbl>
            <c:dLbl>
              <c:idx val="4"/>
              <c:layout>
                <c:manualLayout>
                  <c:x val="-4.6946091617892499E-17"/>
                  <c:y val="-0.1363429474916766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5C2D-4734-AD5E-75B52F0719A7}"/>
                </c:ext>
              </c:extLst>
            </c:dLbl>
            <c:dLbl>
              <c:idx val="5"/>
              <c:layout>
                <c:manualLayout>
                  <c:x val="7.1700313658627418E-2"/>
                  <c:y val="-0.12223850464771008"/>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C2D-4734-AD5E-75B52F0719A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Sheet1!$A$2:$A$7</c:f>
              <c:strCache>
                <c:ptCount val="6"/>
                <c:pt idx="0">
                  <c:v>Latino/a/X or Hispanic</c:v>
                </c:pt>
                <c:pt idx="1">
                  <c:v>White</c:v>
                </c:pt>
                <c:pt idx="2">
                  <c:v>African American</c:v>
                </c:pt>
                <c:pt idx="3">
                  <c:v>Asian American</c:v>
                </c:pt>
                <c:pt idx="4">
                  <c:v>American Indian, Alaskan Native, Hawaiian, or Pacific Islander </c:v>
                </c:pt>
                <c:pt idx="5">
                  <c:v>Filipino</c:v>
                </c:pt>
              </c:strCache>
            </c:strRef>
          </c:cat>
          <c:val>
            <c:numRef>
              <c:f>Sheet1!$B$2:$B$7</c:f>
              <c:numCache>
                <c:formatCode>0%</c:formatCode>
                <c:ptCount val="6"/>
                <c:pt idx="0">
                  <c:v>0.73399999999999999</c:v>
                </c:pt>
                <c:pt idx="1">
                  <c:v>0.105</c:v>
                </c:pt>
                <c:pt idx="2">
                  <c:v>7.4999999999999997E-2</c:v>
                </c:pt>
                <c:pt idx="3">
                  <c:v>3.9E-2</c:v>
                </c:pt>
                <c:pt idx="4">
                  <c:v>0.01</c:v>
                </c:pt>
                <c:pt idx="5">
                  <c:v>0.02</c:v>
                </c:pt>
              </c:numCache>
            </c:numRef>
          </c:val>
          <c:extLst>
            <c:ext xmlns:c16="http://schemas.microsoft.com/office/drawing/2014/chart" uri="{C3380CC4-5D6E-409C-BE32-E72D297353CC}">
              <c16:uniqueId val="{00000000-5C2D-4734-AD5E-75B52F0719A7}"/>
            </c:ext>
          </c:extLst>
        </c:ser>
        <c:dLbls>
          <c:showLegendKey val="0"/>
          <c:showVal val="0"/>
          <c:showCatName val="0"/>
          <c:showSerName val="0"/>
          <c:showPercent val="1"/>
          <c:showBubbleSize val="0"/>
          <c:showLeaderLines val="1"/>
        </c:dLbls>
        <c:firstSliceAng val="10"/>
        <c:holeSize val="50"/>
      </c:doughnutChart>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DIN Engschrift Std" panose="020B0606020202020204" pitchFamily="34" charset="0"/>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DIN Engschrift Std" panose="020B0606020202020204" pitchFamily="34" charset="0"/>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DIN Engschrift Std" panose="020B0606020202020204" pitchFamily="34" charset="0"/>
                <a:ea typeface="+mn-ea"/>
                <a:cs typeface="+mn-cs"/>
              </a:defRPr>
            </a:pPr>
            <a:endParaRPr lang="en-US"/>
          </a:p>
        </c:txPr>
      </c:legendEntry>
      <c:legendEntry>
        <c:idx val="3"/>
        <c:txPr>
          <a:bodyPr rot="0" spcFirstLastPara="1" vertOverflow="ellipsis" vert="horz" wrap="square" anchor="ctr" anchorCtr="1"/>
          <a:lstStyle/>
          <a:p>
            <a:pPr>
              <a:defRPr sz="2000" b="0" i="0" u="none" strike="noStrike" kern="1200" baseline="0">
                <a:solidFill>
                  <a:schemeClr val="tx1">
                    <a:lumMod val="65000"/>
                    <a:lumOff val="35000"/>
                  </a:schemeClr>
                </a:solidFill>
                <a:latin typeface="DIN Engschrift Std" panose="020B0606020202020204" pitchFamily="34" charset="0"/>
                <a:ea typeface="+mn-ea"/>
                <a:cs typeface="+mn-cs"/>
              </a:defRPr>
            </a:pPr>
            <a:endParaRPr lang="en-US"/>
          </a:p>
        </c:txPr>
      </c:legendEntry>
      <c:legendEntry>
        <c:idx val="4"/>
        <c:txPr>
          <a:bodyPr rot="0" spcFirstLastPara="1" vertOverflow="ellipsis" vert="horz" wrap="square" anchor="ctr" anchorCtr="1"/>
          <a:lstStyle/>
          <a:p>
            <a:pPr>
              <a:defRPr sz="2000" b="0" i="0" u="none" strike="noStrike" kern="1200" baseline="0">
                <a:solidFill>
                  <a:schemeClr val="tx1">
                    <a:lumMod val="65000"/>
                    <a:lumOff val="35000"/>
                  </a:schemeClr>
                </a:solidFill>
                <a:latin typeface="DIN Engschrift Std" panose="020B0606020202020204" pitchFamily="34" charset="0"/>
                <a:ea typeface="+mn-ea"/>
                <a:cs typeface="+mn-cs"/>
              </a:defRPr>
            </a:pPr>
            <a:endParaRPr lang="en-US"/>
          </a:p>
        </c:txPr>
      </c:legendEntry>
      <c:legendEntry>
        <c:idx val="5"/>
        <c:txPr>
          <a:bodyPr rot="0" spcFirstLastPara="1" vertOverflow="ellipsis" vert="horz" wrap="square" anchor="ctr" anchorCtr="1"/>
          <a:lstStyle/>
          <a:p>
            <a:pPr>
              <a:defRPr sz="2000" b="0" i="0" u="none" strike="noStrike" kern="1200" baseline="0">
                <a:solidFill>
                  <a:schemeClr val="tx1">
                    <a:lumMod val="65000"/>
                    <a:lumOff val="35000"/>
                  </a:schemeClr>
                </a:solidFill>
                <a:latin typeface="DIN Engschrift Std" panose="020B0606020202020204" pitchFamily="34" charset="0"/>
                <a:ea typeface="+mn-ea"/>
                <a:cs typeface="+mn-cs"/>
              </a:defRPr>
            </a:pPr>
            <a:endParaRPr lang="en-US"/>
          </a:p>
        </c:txPr>
      </c:legendEntry>
      <c:layout>
        <c:manualLayout>
          <c:xMode val="edge"/>
          <c:yMode val="edge"/>
          <c:x val="0.65110884526800628"/>
          <c:y val="0.15526659340500684"/>
          <c:w val="0.34889115473199372"/>
          <c:h val="0.7887504296579783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rgbClr val="44ABBF"/>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DIN Engschrift Std" panose="020B0606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Average # of  Students Served</c:v>
                </c:pt>
                <c:pt idx="1">
                  <c:v>Average # of Non Students Served</c:v>
                </c:pt>
              </c:strCache>
            </c:strRef>
          </c:cat>
          <c:val>
            <c:numRef>
              <c:f>Sheet1!$B$2:$B$3</c:f>
              <c:numCache>
                <c:formatCode>General</c:formatCode>
                <c:ptCount val="2"/>
                <c:pt idx="0">
                  <c:v>649</c:v>
                </c:pt>
                <c:pt idx="1">
                  <c:v>1633</c:v>
                </c:pt>
              </c:numCache>
            </c:numRef>
          </c:val>
          <c:extLst>
            <c:ext xmlns:c16="http://schemas.microsoft.com/office/drawing/2014/chart" uri="{C3380CC4-5D6E-409C-BE32-E72D297353CC}">
              <c16:uniqueId val="{00000000-8C91-4B49-95A4-71B0F97ED4DE}"/>
            </c:ext>
          </c:extLst>
        </c:ser>
        <c:ser>
          <c:idx val="1"/>
          <c:order val="1"/>
          <c:tx>
            <c:strRef>
              <c:f>Sheet1!$C$1</c:f>
              <c:strCache>
                <c:ptCount val="1"/>
                <c:pt idx="0">
                  <c:v>2022</c:v>
                </c:pt>
              </c:strCache>
            </c:strRef>
          </c:tx>
          <c:spPr>
            <a:solidFill>
              <a:srgbClr val="FE99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DIN Engschrift Std" panose="020B0606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Average # of  Students Served</c:v>
                </c:pt>
                <c:pt idx="1">
                  <c:v>Average # of Non Students Served</c:v>
                </c:pt>
              </c:strCache>
            </c:strRef>
          </c:cat>
          <c:val>
            <c:numRef>
              <c:f>Sheet1!$C$2:$C$3</c:f>
              <c:numCache>
                <c:formatCode>General</c:formatCode>
                <c:ptCount val="2"/>
                <c:pt idx="0">
                  <c:v>1577</c:v>
                </c:pt>
                <c:pt idx="1">
                  <c:v>5803</c:v>
                </c:pt>
              </c:numCache>
            </c:numRef>
          </c:val>
          <c:extLst>
            <c:ext xmlns:c16="http://schemas.microsoft.com/office/drawing/2014/chart" uri="{C3380CC4-5D6E-409C-BE32-E72D297353CC}">
              <c16:uniqueId val="{00000001-8C91-4B49-95A4-71B0F97ED4DE}"/>
            </c:ext>
          </c:extLst>
        </c:ser>
        <c:dLbls>
          <c:dLblPos val="outEnd"/>
          <c:showLegendKey val="0"/>
          <c:showVal val="1"/>
          <c:showCatName val="0"/>
          <c:showSerName val="0"/>
          <c:showPercent val="0"/>
          <c:showBubbleSize val="0"/>
        </c:dLbls>
        <c:gapWidth val="444"/>
        <c:overlap val="-90"/>
        <c:axId val="1979014672"/>
        <c:axId val="1979011312"/>
      </c:barChart>
      <c:catAx>
        <c:axId val="1979014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DIN Engschrift Std" panose="020B0606020202020204" pitchFamily="34" charset="0"/>
                <a:ea typeface="+mn-ea"/>
                <a:cs typeface="Arial" panose="020B0604020202020204" pitchFamily="34" charset="0"/>
              </a:defRPr>
            </a:pPr>
            <a:endParaRPr lang="en-US"/>
          </a:p>
        </c:txPr>
        <c:crossAx val="1979011312"/>
        <c:crosses val="autoZero"/>
        <c:auto val="1"/>
        <c:lblAlgn val="ctr"/>
        <c:lblOffset val="100"/>
        <c:noMultiLvlLbl val="0"/>
      </c:catAx>
      <c:valAx>
        <c:axId val="1979011312"/>
        <c:scaling>
          <c:orientation val="minMax"/>
        </c:scaling>
        <c:delete val="1"/>
        <c:axPos val="l"/>
        <c:numFmt formatCode="General" sourceLinked="1"/>
        <c:majorTickMark val="none"/>
        <c:minorTickMark val="none"/>
        <c:tickLblPos val="nextTo"/>
        <c:crossAx val="19790146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DIN Engschrift Std" panose="020B0606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33F81-A2E1-4E50-8915-39055CE8DEF2}"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4EC31-1818-4CF9-A792-570F9E2C1F2B}" type="slidenum">
              <a:rPr lang="en-US" smtClean="0"/>
              <a:t>‹#›</a:t>
            </a:fld>
            <a:endParaRPr lang="en-US"/>
          </a:p>
        </p:txBody>
      </p:sp>
    </p:spTree>
    <p:extLst>
      <p:ext uri="{BB962C8B-B14F-4D97-AF65-F5344CB8AC3E}">
        <p14:creationId xmlns:p14="http://schemas.microsoft.com/office/powerpoint/2010/main" val="94992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Offices – Los Angeles, Ontario, Portland, Sacramento, San Diego, San Jose, Seattle </a:t>
            </a:r>
          </a:p>
        </p:txBody>
      </p:sp>
      <p:sp>
        <p:nvSpPr>
          <p:cNvPr id="4" name="Slide Number Placeholder 3"/>
          <p:cNvSpPr>
            <a:spLocks noGrp="1"/>
          </p:cNvSpPr>
          <p:nvPr>
            <p:ph type="sldNum" sz="quarter" idx="5"/>
          </p:nvPr>
        </p:nvSpPr>
        <p:spPr/>
        <p:txBody>
          <a:bodyPr/>
          <a:lstStyle/>
          <a:p>
            <a:fld id="{E674EC31-1818-4CF9-A792-570F9E2C1F2B}" type="slidenum">
              <a:rPr lang="en-US" smtClean="0"/>
              <a:t>5</a:t>
            </a:fld>
            <a:endParaRPr lang="en-US"/>
          </a:p>
        </p:txBody>
      </p:sp>
    </p:spTree>
    <p:extLst>
      <p:ext uri="{BB962C8B-B14F-4D97-AF65-F5344CB8AC3E}">
        <p14:creationId xmlns:p14="http://schemas.microsoft.com/office/powerpoint/2010/main" val="90962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wellness extends beyond health services — it’s about belonging and support systems</a:t>
            </a:r>
          </a:p>
          <a:p>
            <a:endParaRPr lang="en-US" dirty="0"/>
          </a:p>
        </p:txBody>
      </p:sp>
      <p:sp>
        <p:nvSpPr>
          <p:cNvPr id="4" name="Slide Number Placeholder 3"/>
          <p:cNvSpPr>
            <a:spLocks noGrp="1"/>
          </p:cNvSpPr>
          <p:nvPr>
            <p:ph type="sldNum" sz="quarter" idx="5"/>
          </p:nvPr>
        </p:nvSpPr>
        <p:spPr/>
        <p:txBody>
          <a:bodyPr/>
          <a:lstStyle/>
          <a:p>
            <a:fld id="{E674EC31-1818-4CF9-A792-570F9E2C1F2B}" type="slidenum">
              <a:rPr lang="en-US" smtClean="0"/>
              <a:t>6</a:t>
            </a:fld>
            <a:endParaRPr lang="en-US"/>
          </a:p>
        </p:txBody>
      </p:sp>
    </p:spTree>
    <p:extLst>
      <p:ext uri="{BB962C8B-B14F-4D97-AF65-F5344CB8AC3E}">
        <p14:creationId xmlns:p14="http://schemas.microsoft.com/office/powerpoint/2010/main" val="214341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Foundational needs (safety, health, belonging) must be met before academic success.</a:t>
            </a:r>
          </a:p>
          <a:p>
            <a:r>
              <a:rPr lang="en-US" dirty="0"/>
              <a:t>The philosophical core of holistic design for learning environments.</a:t>
            </a:r>
          </a:p>
        </p:txBody>
      </p:sp>
      <p:sp>
        <p:nvSpPr>
          <p:cNvPr id="4" name="Slide Number Placeholder 3"/>
          <p:cNvSpPr>
            <a:spLocks noGrp="1"/>
          </p:cNvSpPr>
          <p:nvPr>
            <p:ph type="sldNum" sz="quarter" idx="5"/>
          </p:nvPr>
        </p:nvSpPr>
        <p:spPr/>
        <p:txBody>
          <a:bodyPr/>
          <a:lstStyle/>
          <a:p>
            <a:fld id="{E674EC31-1818-4CF9-A792-570F9E2C1F2B}" type="slidenum">
              <a:rPr lang="en-US" smtClean="0"/>
              <a:t>8</a:t>
            </a:fld>
            <a:endParaRPr lang="en-US"/>
          </a:p>
        </p:txBody>
      </p:sp>
    </p:spTree>
    <p:extLst>
      <p:ext uri="{BB962C8B-B14F-4D97-AF65-F5344CB8AC3E}">
        <p14:creationId xmlns:p14="http://schemas.microsoft.com/office/powerpoint/2010/main" val="262821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a area totaling 710 square miles. The city of Los Angeles and 25 cities in the LA county </a:t>
            </a:r>
          </a:p>
        </p:txBody>
      </p:sp>
      <p:sp>
        <p:nvSpPr>
          <p:cNvPr id="4" name="Slide Number Placeholder 3"/>
          <p:cNvSpPr>
            <a:spLocks noGrp="1"/>
          </p:cNvSpPr>
          <p:nvPr>
            <p:ph type="sldNum" sz="quarter" idx="5"/>
          </p:nvPr>
        </p:nvSpPr>
        <p:spPr/>
        <p:txBody>
          <a:bodyPr/>
          <a:lstStyle/>
          <a:p>
            <a:fld id="{E674EC31-1818-4CF9-A792-570F9E2C1F2B}" type="slidenum">
              <a:rPr lang="en-US" smtClean="0"/>
              <a:t>9</a:t>
            </a:fld>
            <a:endParaRPr lang="en-US"/>
          </a:p>
        </p:txBody>
      </p:sp>
    </p:spTree>
    <p:extLst>
      <p:ext uri="{BB962C8B-B14F-4D97-AF65-F5344CB8AC3E}">
        <p14:creationId xmlns:p14="http://schemas.microsoft.com/office/powerpoint/2010/main" val="194644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5C282-9B27-830F-9296-ACFF1C276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B11F0-1990-877B-9E95-97389910D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5CDD5-3DB9-E595-3564-1DCBAB6969F6}"/>
              </a:ext>
            </a:extLst>
          </p:cNvPr>
          <p:cNvSpPr>
            <a:spLocks noGrp="1"/>
          </p:cNvSpPr>
          <p:nvPr>
            <p:ph type="body" idx="1"/>
          </p:nvPr>
        </p:nvSpPr>
        <p:spPr/>
        <p:txBody>
          <a:bodyPr/>
          <a:lstStyle/>
          <a:p>
            <a:r>
              <a:rPr lang="en-US" dirty="0"/>
              <a:t>Serving area totaling 710 square miles. The city of Los Angeles and 25 cities in the LA county </a:t>
            </a:r>
          </a:p>
        </p:txBody>
      </p:sp>
      <p:sp>
        <p:nvSpPr>
          <p:cNvPr id="4" name="Slide Number Placeholder 3">
            <a:extLst>
              <a:ext uri="{FF2B5EF4-FFF2-40B4-BE49-F238E27FC236}">
                <a16:creationId xmlns:a16="http://schemas.microsoft.com/office/drawing/2014/main" id="{CAECD97D-0E80-2BCB-6A89-D655E480E7A2}"/>
              </a:ext>
            </a:extLst>
          </p:cNvPr>
          <p:cNvSpPr>
            <a:spLocks noGrp="1"/>
          </p:cNvSpPr>
          <p:nvPr>
            <p:ph type="sldNum" sz="quarter" idx="5"/>
          </p:nvPr>
        </p:nvSpPr>
        <p:spPr/>
        <p:txBody>
          <a:bodyPr/>
          <a:lstStyle/>
          <a:p>
            <a:fld id="{E674EC31-1818-4CF9-A792-570F9E2C1F2B}" type="slidenum">
              <a:rPr lang="en-US" smtClean="0"/>
              <a:t>10</a:t>
            </a:fld>
            <a:endParaRPr lang="en-US"/>
          </a:p>
        </p:txBody>
      </p:sp>
    </p:spTree>
    <p:extLst>
      <p:ext uri="{BB962C8B-B14F-4D97-AF65-F5344CB8AC3E}">
        <p14:creationId xmlns:p14="http://schemas.microsoft.com/office/powerpoint/2010/main" val="377107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LAUSD serves many communities in need to support the whole child. Although there is much adversity, students can succeed by having accessible resources. </a:t>
            </a:r>
          </a:p>
        </p:txBody>
      </p:sp>
      <p:sp>
        <p:nvSpPr>
          <p:cNvPr id="4" name="Slide Number Placeholder 3"/>
          <p:cNvSpPr>
            <a:spLocks noGrp="1"/>
          </p:cNvSpPr>
          <p:nvPr>
            <p:ph type="sldNum" sz="quarter" idx="5"/>
          </p:nvPr>
        </p:nvSpPr>
        <p:spPr/>
        <p:txBody>
          <a:bodyPr/>
          <a:lstStyle/>
          <a:p>
            <a:fld id="{E674EC31-1818-4CF9-A792-570F9E2C1F2B}" type="slidenum">
              <a:rPr lang="en-US" smtClean="0"/>
              <a:t>11</a:t>
            </a:fld>
            <a:endParaRPr lang="en-US"/>
          </a:p>
        </p:txBody>
      </p:sp>
    </p:spTree>
    <p:extLst>
      <p:ext uri="{BB962C8B-B14F-4D97-AF65-F5344CB8AC3E}">
        <p14:creationId xmlns:p14="http://schemas.microsoft.com/office/powerpoint/2010/main" val="3814920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74EC31-1818-4CF9-A792-570F9E2C1F2B}" type="slidenum">
              <a:rPr lang="en-US" smtClean="0"/>
              <a:t>12</a:t>
            </a:fld>
            <a:endParaRPr lang="en-US"/>
          </a:p>
        </p:txBody>
      </p:sp>
    </p:spTree>
    <p:extLst>
      <p:ext uri="{BB962C8B-B14F-4D97-AF65-F5344CB8AC3E}">
        <p14:creationId xmlns:p14="http://schemas.microsoft.com/office/powerpoint/2010/main" val="3746368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care : Physical Health, Mental Health, and Dental Health. </a:t>
            </a:r>
          </a:p>
          <a:p>
            <a:r>
              <a:rPr lang="en-US" dirty="0"/>
              <a:t>Serving the whole child and the community at large</a:t>
            </a:r>
          </a:p>
        </p:txBody>
      </p:sp>
      <p:sp>
        <p:nvSpPr>
          <p:cNvPr id="4" name="Slide Number Placeholder 3"/>
          <p:cNvSpPr>
            <a:spLocks noGrp="1"/>
          </p:cNvSpPr>
          <p:nvPr>
            <p:ph type="sldNum" sz="quarter" idx="5"/>
          </p:nvPr>
        </p:nvSpPr>
        <p:spPr/>
        <p:txBody>
          <a:bodyPr/>
          <a:lstStyle/>
          <a:p>
            <a:fld id="{E674EC31-1818-4CF9-A792-570F9E2C1F2B}" type="slidenum">
              <a:rPr lang="en-US" smtClean="0"/>
              <a:t>13</a:t>
            </a:fld>
            <a:endParaRPr lang="en-US"/>
          </a:p>
        </p:txBody>
      </p:sp>
    </p:spTree>
    <p:extLst>
      <p:ext uri="{BB962C8B-B14F-4D97-AF65-F5344CB8AC3E}">
        <p14:creationId xmlns:p14="http://schemas.microsoft.com/office/powerpoint/2010/main" val="2820121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districts has seen up to 400% increase in mental health issues</a:t>
            </a:r>
          </a:p>
          <a:p>
            <a:r>
              <a:rPr lang="en-US" dirty="0"/>
              <a:t>Ongoing rise in health and mental health issues</a:t>
            </a:r>
          </a:p>
        </p:txBody>
      </p:sp>
      <p:sp>
        <p:nvSpPr>
          <p:cNvPr id="4" name="Slide Number Placeholder 3"/>
          <p:cNvSpPr>
            <a:spLocks noGrp="1"/>
          </p:cNvSpPr>
          <p:nvPr>
            <p:ph type="sldNum" sz="quarter" idx="5"/>
          </p:nvPr>
        </p:nvSpPr>
        <p:spPr/>
        <p:txBody>
          <a:bodyPr/>
          <a:lstStyle/>
          <a:p>
            <a:fld id="{E674EC31-1818-4CF9-A792-570F9E2C1F2B}" type="slidenum">
              <a:rPr lang="en-US" smtClean="0"/>
              <a:t>33</a:t>
            </a:fld>
            <a:endParaRPr lang="en-US"/>
          </a:p>
        </p:txBody>
      </p:sp>
    </p:spTree>
    <p:extLst>
      <p:ext uri="{BB962C8B-B14F-4D97-AF65-F5344CB8AC3E}">
        <p14:creationId xmlns:p14="http://schemas.microsoft.com/office/powerpoint/2010/main" val="251990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1598-CA9C-4434-B277-95577CCEB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A451A5-D97E-4B9E-857D-6AAA39CF5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EE5652-BB64-4FD1-BD76-DEB4DDBB0F3C}"/>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BB466F6A-911F-4CB8-9393-A35BA7981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D9FFD-D83D-4E86-B9DD-F70C911129A4}"/>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425379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F752-2E76-431E-88B0-93851A1AF4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1381EB-6128-42B0-A55D-E128A421F9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47448-7D63-4E8F-9F67-14D0CBE0D69E}"/>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027F6C04-1DBD-41BB-9C68-1B20E026F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848EE-4FAC-449E-A17A-923B92527BF9}"/>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237488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1EFE34-1FD6-4E85-8D5F-D7FD303558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9ADF97-8D3F-4E42-BBB5-6E9DD037B2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E5053-E728-4190-B110-559F960E32AE}"/>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B259541C-773F-4DF8-9137-B321B9987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0F396-2826-4E19-9A64-467E7CAC0D3D}"/>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41192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15AE-F703-33C1-BB9C-E278A1DF3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89B3E8-5F56-5293-983D-553CE0E47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6A02CD-52C7-33DD-5BCD-CFFBA59D0036}"/>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41E5FC30-FA39-059E-0774-91EEF1EF9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15D5C-7A66-FFB4-0549-B293804696AB}"/>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3977732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6E02B-9064-61CF-DA0E-25159E6DB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3DD66-F959-A3A1-F549-6A997D35D8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28270-E7FA-5A5A-51AD-46E4150279CA}"/>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C7C177E5-B36E-3B54-671F-5B299FE24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96B4B-D5A5-A887-537A-A5F5D2926409}"/>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2129704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D6E10-41A1-0AA8-17A2-75F6F4DB19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3999AF-8822-A73E-BF1F-38889B9FAC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A306EB-8B73-8A1A-1C99-CDC2D9CCBE4A}"/>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C5BDE0B0-FB42-2192-6863-A6960C08C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AD215-A673-B17F-33BC-0A792B415036}"/>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2645320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95B6B-69A4-B688-6FC2-D7FA3F7CBA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DF3A7-0F6B-3E13-1EF8-D505A83569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34B9B-77BB-708D-E58F-D6C364C411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C6A8A3-1B46-66A1-01C7-C98E8BF3C03E}"/>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6" name="Footer Placeholder 5">
            <a:extLst>
              <a:ext uri="{FF2B5EF4-FFF2-40B4-BE49-F238E27FC236}">
                <a16:creationId xmlns:a16="http://schemas.microsoft.com/office/drawing/2014/main" id="{C65E5AA0-76E4-1C8D-973D-E9DDC4E6D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5046E-D512-DF22-F8C4-657A511A69AA}"/>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19670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6E71-1DE0-B8D1-FF1F-E6389C4054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E07EB1-0533-04D3-9654-8151148221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479F7F-F692-EF49-44B3-2F60FD7089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C16F4A-6B83-613A-F55E-3AF9B46B3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386E1-A914-0540-32A6-41463AD4E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591558-0533-7077-A726-796960F04779}"/>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8" name="Footer Placeholder 7">
            <a:extLst>
              <a:ext uri="{FF2B5EF4-FFF2-40B4-BE49-F238E27FC236}">
                <a16:creationId xmlns:a16="http://schemas.microsoft.com/office/drawing/2014/main" id="{9B76D017-D674-585B-A9FD-808C811A24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9C483-6F9B-AAE5-0336-F10B2058C072}"/>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2988844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1F3A-1AA6-5889-54A2-1F42F450CE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45A438-025C-C24C-287B-562A492C593A}"/>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4" name="Footer Placeholder 3">
            <a:extLst>
              <a:ext uri="{FF2B5EF4-FFF2-40B4-BE49-F238E27FC236}">
                <a16:creationId xmlns:a16="http://schemas.microsoft.com/office/drawing/2014/main" id="{398AFDA9-C47C-735B-E057-29A2E1A6F1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0D7A0D-2E73-F937-DF31-B89C347DAC0E}"/>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790585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7BABB-ACA6-31EE-63B6-F7986C9529D0}"/>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3" name="Footer Placeholder 2">
            <a:extLst>
              <a:ext uri="{FF2B5EF4-FFF2-40B4-BE49-F238E27FC236}">
                <a16:creationId xmlns:a16="http://schemas.microsoft.com/office/drawing/2014/main" id="{4943DD0B-D563-2FFA-10BB-38336E09C9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C2FA8-B77A-DDE4-BF58-993A82363EF7}"/>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1418099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1FE1-4B1A-97FA-0E92-B768F4E37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C37FF4-D70B-C113-AF53-FE3E5A9C6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698429-7B5D-F8F7-227A-7C77BC120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C41C3-FD0F-8409-854B-84EEC573A675}"/>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6" name="Footer Placeholder 5">
            <a:extLst>
              <a:ext uri="{FF2B5EF4-FFF2-40B4-BE49-F238E27FC236}">
                <a16:creationId xmlns:a16="http://schemas.microsoft.com/office/drawing/2014/main" id="{AFC5EEE4-9C67-77ED-E2B3-0D993D9D8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499F2-4660-A4AB-0BBE-023BCBA1EEA6}"/>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126926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4D4E-D24C-47D2-A624-3392ACFB4C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A4B8D-2645-4AAE-913A-88BC8C5EF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774D6-72AD-4499-93AE-B35089BF525D}"/>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CDC279A0-C1AB-45E0-8121-C7528A91B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C76D3-D987-403B-8FF0-8C76BF6C0A83}"/>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3257802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CF88-C364-091C-C325-7B7E033BE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0BB6EE-9331-43E7-91D4-B245C862EC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49F85-4D33-BEAF-9E75-2E85C15AD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7C62F5-9811-56B1-B324-669607BD5F10}"/>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6" name="Footer Placeholder 5">
            <a:extLst>
              <a:ext uri="{FF2B5EF4-FFF2-40B4-BE49-F238E27FC236}">
                <a16:creationId xmlns:a16="http://schemas.microsoft.com/office/drawing/2014/main" id="{B670BA55-5CFF-5C4C-0F69-84980CF409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47656-BE37-5673-5233-1A9606AF463E}"/>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3983774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1DF7-55A3-38E8-9CA0-D300D9B30E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E4ADBE-326D-E574-995E-B2CEFD1D7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20B6D-4AD4-A868-A0B0-5A2792CC3E8D}"/>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A047F9EF-A435-8349-692D-9BEE43FA6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DED9D-5E07-BFFE-61BF-9BDD2B524AAC}"/>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349696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DE3406-D1D0-5826-7374-C8D60A2282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3CEF96-DF4C-057A-E2C1-40F9810E05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0D347-81FB-F97E-CD15-FD4FB4BFA397}"/>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250F7E6E-5304-3CBF-CFCD-8D416A3A0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9035D-877D-16E0-DCF1-F51CE7809039}"/>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123648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11F7-430E-4B14-99D0-47CC173E05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AAE72-6E69-4502-8214-9AF8189EA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B7D308-6A3B-4A71-996B-DF69097AC54F}"/>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C4F19B47-78B6-4F1D-B6FB-E92E19F6E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9F353-DD65-4BAD-AE35-51459A7FB4CC}"/>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59374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3F20-85BC-4CB9-A0BF-5A7DA0D5C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600C3-9336-4154-8CC8-54D53324A5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9661AB-E949-4177-971E-9F85299879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3CD619-E7EC-4261-970C-952E16C76AEC}"/>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6" name="Footer Placeholder 5">
            <a:extLst>
              <a:ext uri="{FF2B5EF4-FFF2-40B4-BE49-F238E27FC236}">
                <a16:creationId xmlns:a16="http://schemas.microsoft.com/office/drawing/2014/main" id="{615495D4-1735-41FD-82B3-938299C19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FE60-1EC8-488A-8CE3-49B546423B49}"/>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352462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DE5C-9AB3-425D-80A5-0B71050A42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A7487C-EC49-4AED-8699-49D752D4B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02C771-C904-40EE-8F31-FABECBDA8A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FDBD27-10B4-429B-80BA-D6858725F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0F06C1-4C5A-475E-BD70-40E80D777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8CE9A-7CBF-4002-A725-56770AEF9431}"/>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8" name="Footer Placeholder 7">
            <a:extLst>
              <a:ext uri="{FF2B5EF4-FFF2-40B4-BE49-F238E27FC236}">
                <a16:creationId xmlns:a16="http://schemas.microsoft.com/office/drawing/2014/main" id="{1B8C8A0D-AAC2-4B69-9C37-AF70D183B1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C72E92-66C4-46E0-8B5D-44B53E991FDD}"/>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336204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568C-1413-4C17-A89F-F19B20C634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7F3644-98BF-4C36-99A3-DD142521ECCF}"/>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4" name="Footer Placeholder 3">
            <a:extLst>
              <a:ext uri="{FF2B5EF4-FFF2-40B4-BE49-F238E27FC236}">
                <a16:creationId xmlns:a16="http://schemas.microsoft.com/office/drawing/2014/main" id="{7A6F234B-4371-4CB9-B425-66132E7AE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563A2-E672-4CCD-A342-64D0855131C7}"/>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221411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20C473-7F76-4C36-9F42-AF53035CF188}"/>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3" name="Footer Placeholder 2">
            <a:extLst>
              <a:ext uri="{FF2B5EF4-FFF2-40B4-BE49-F238E27FC236}">
                <a16:creationId xmlns:a16="http://schemas.microsoft.com/office/drawing/2014/main" id="{90E0EC63-D8C6-4008-8286-E01A90AE7F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371BCE-D9FE-400F-8D82-7DC5DC44130C}"/>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3229234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AD8E-181E-4291-93B4-D285AC0953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C696AA-4E1C-4011-A98A-68237D0B01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BECE0F-AD55-4841-ABCE-94ED4F20D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EDD1CE-F52C-41D3-82B2-7C2D11339A2D}"/>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6" name="Footer Placeholder 5">
            <a:extLst>
              <a:ext uri="{FF2B5EF4-FFF2-40B4-BE49-F238E27FC236}">
                <a16:creationId xmlns:a16="http://schemas.microsoft.com/office/drawing/2014/main" id="{2FAE88D0-2932-4DE6-B074-590282031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0BD47-4967-48AB-89C9-9A7872517EE3}"/>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176863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37B6-9FCE-456E-87B2-4E110C0C2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D81203-9C29-41FD-B14C-2800FA8F6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B71CE7-6A73-4429-BC0A-5631C35C8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4BEEE-E4B3-4FA9-9B52-8BE57E8C841A}"/>
              </a:ext>
            </a:extLst>
          </p:cNvPr>
          <p:cNvSpPr>
            <a:spLocks noGrp="1"/>
          </p:cNvSpPr>
          <p:nvPr>
            <p:ph type="dt" sz="half" idx="10"/>
          </p:nvPr>
        </p:nvSpPr>
        <p:spPr/>
        <p:txBody>
          <a:bodyPr/>
          <a:lstStyle/>
          <a:p>
            <a:fld id="{F42A50F1-2526-46BF-BBF2-E5053E379158}" type="datetimeFigureOut">
              <a:rPr lang="en-US" smtClean="0"/>
              <a:t>10/24/2025</a:t>
            </a:fld>
            <a:endParaRPr lang="en-US"/>
          </a:p>
        </p:txBody>
      </p:sp>
      <p:sp>
        <p:nvSpPr>
          <p:cNvPr id="6" name="Footer Placeholder 5">
            <a:extLst>
              <a:ext uri="{FF2B5EF4-FFF2-40B4-BE49-F238E27FC236}">
                <a16:creationId xmlns:a16="http://schemas.microsoft.com/office/drawing/2014/main" id="{7EC95E0C-8D50-4BE8-A36A-FF93D1ABD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4344D-75A2-4585-8052-399BB9B6ACB4}"/>
              </a:ext>
            </a:extLst>
          </p:cNvPr>
          <p:cNvSpPr>
            <a:spLocks noGrp="1"/>
          </p:cNvSpPr>
          <p:nvPr>
            <p:ph type="sldNum" sz="quarter" idx="12"/>
          </p:nvPr>
        </p:nvSpPr>
        <p:spPr/>
        <p:txBody>
          <a:bodyPr/>
          <a:lstStyle/>
          <a:p>
            <a:fld id="{A5BCB1D8-E06D-44A5-AF4F-782EB7AAC976}" type="slidenum">
              <a:rPr lang="en-US" smtClean="0"/>
              <a:t>‹#›</a:t>
            </a:fld>
            <a:endParaRPr lang="en-US"/>
          </a:p>
        </p:txBody>
      </p:sp>
    </p:spTree>
    <p:extLst>
      <p:ext uri="{BB962C8B-B14F-4D97-AF65-F5344CB8AC3E}">
        <p14:creationId xmlns:p14="http://schemas.microsoft.com/office/powerpoint/2010/main" val="52057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255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FBD69-2398-4F3D-BB21-B0429024A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EBDD2-1627-4FDD-B64A-0C31BFACAE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00169-70B6-4CA2-921B-DBCC9808D0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97CD73DD-098B-48BE-B2AC-B13F96B003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468965-2CDD-4490-AEFA-31BA986AD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CB1D8-E06D-44A5-AF4F-782EB7AAC976}" type="slidenum">
              <a:rPr lang="en-US" smtClean="0"/>
              <a:t>‹#›</a:t>
            </a:fld>
            <a:endParaRPr lang="en-US"/>
          </a:p>
        </p:txBody>
      </p:sp>
    </p:spTree>
    <p:extLst>
      <p:ext uri="{BB962C8B-B14F-4D97-AF65-F5344CB8AC3E}">
        <p14:creationId xmlns:p14="http://schemas.microsoft.com/office/powerpoint/2010/main" val="1753639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72B742-EE13-B136-893E-9536900AFD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6890D6-2AE4-96AB-E53D-7258DF720D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5C75B-CCC8-4735-0E41-DBBA3B2E86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2A50F1-2526-46BF-BBF2-E5053E379158}" type="datetimeFigureOut">
              <a:rPr lang="en-US" smtClean="0"/>
              <a:t>10/24/2025</a:t>
            </a:fld>
            <a:endParaRPr lang="en-US"/>
          </a:p>
        </p:txBody>
      </p:sp>
      <p:sp>
        <p:nvSpPr>
          <p:cNvPr id="5" name="Footer Placeholder 4">
            <a:extLst>
              <a:ext uri="{FF2B5EF4-FFF2-40B4-BE49-F238E27FC236}">
                <a16:creationId xmlns:a16="http://schemas.microsoft.com/office/drawing/2014/main" id="{46701D62-18F8-061D-95FC-AB4777B3C4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53BF3E-00A1-A8A7-EFD7-0B561CFD6E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BCB1D8-E06D-44A5-AF4F-782EB7AAC976}" type="slidenum">
              <a:rPr lang="en-US" smtClean="0"/>
              <a:t>‹#›</a:t>
            </a:fld>
            <a:endParaRPr lang="en-US"/>
          </a:p>
        </p:txBody>
      </p:sp>
    </p:spTree>
    <p:extLst>
      <p:ext uri="{BB962C8B-B14F-4D97-AF65-F5344CB8AC3E}">
        <p14:creationId xmlns:p14="http://schemas.microsoft.com/office/powerpoint/2010/main" val="3979347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svg"/><Relationship Id="rId7" Type="http://schemas.openxmlformats.org/officeDocument/2006/relationships/image" Target="../media/image52.sv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sv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sv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3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2559"/>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378B04E-E2F1-4D6A-A9C0-4C184D20FCEB}"/>
              </a:ext>
            </a:extLst>
          </p:cNvPr>
          <p:cNvPicPr>
            <a:picLocks noChangeAspect="1"/>
          </p:cNvPicPr>
          <p:nvPr/>
        </p:nvPicPr>
        <p:blipFill>
          <a:blip r:embed="rId2">
            <a:extLst>
              <a:ext uri="{28A0092B-C50C-407E-A947-70E740481C1C}">
                <a14:useLocalDpi xmlns:a14="http://schemas.microsoft.com/office/drawing/2010/main" val="0"/>
              </a:ext>
            </a:extLst>
          </a:blip>
          <a:srcRect l="20718" r="20718"/>
          <a:stretch/>
        </p:blipFill>
        <p:spPr>
          <a:xfrm>
            <a:off x="0" y="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1" name="TextBox 10">
            <a:extLst>
              <a:ext uri="{FF2B5EF4-FFF2-40B4-BE49-F238E27FC236}">
                <a16:creationId xmlns:a16="http://schemas.microsoft.com/office/drawing/2014/main" id="{A0EB023B-07BE-4723-9DE8-A48097171B22}"/>
              </a:ext>
            </a:extLst>
          </p:cNvPr>
          <p:cNvSpPr txBox="1"/>
          <p:nvPr/>
        </p:nvSpPr>
        <p:spPr>
          <a:xfrm>
            <a:off x="10764456" y="127324"/>
            <a:ext cx="21914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#edspaces</a:t>
            </a:r>
          </a:p>
        </p:txBody>
      </p:sp>
      <p:sp>
        <p:nvSpPr>
          <p:cNvPr id="14" name="Round Same Side Corner Rectangle 20">
            <a:extLst>
              <a:ext uri="{FF2B5EF4-FFF2-40B4-BE49-F238E27FC236}">
                <a16:creationId xmlns:a16="http://schemas.microsoft.com/office/drawing/2014/main" id="{803271FF-9B52-8022-8B37-5A05D6CA8C80}"/>
              </a:ext>
            </a:extLst>
          </p:cNvPr>
          <p:cNvSpPr/>
          <p:nvPr/>
        </p:nvSpPr>
        <p:spPr>
          <a:xfrm>
            <a:off x="4450977" y="2706992"/>
            <a:ext cx="7463117" cy="1556908"/>
          </a:xfrm>
          <a:prstGeom prst="round2SameRect">
            <a:avLst/>
          </a:prstGeom>
          <a:solidFill>
            <a:srgbClr val="032559"/>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4400" b="1" dirty="0"/>
              <a:t>Supporting a Holistic Approach to Student Wellness</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ound Diagonal Corner Rectangle 15">
            <a:extLst>
              <a:ext uri="{FF2B5EF4-FFF2-40B4-BE49-F238E27FC236}">
                <a16:creationId xmlns:a16="http://schemas.microsoft.com/office/drawing/2014/main" id="{2718EA35-29E6-70BA-2853-63350F372A72}"/>
              </a:ext>
            </a:extLst>
          </p:cNvPr>
          <p:cNvSpPr/>
          <p:nvPr/>
        </p:nvSpPr>
        <p:spPr>
          <a:xfrm>
            <a:off x="4450977" y="4154517"/>
            <a:ext cx="6746331" cy="746737"/>
          </a:xfrm>
          <a:prstGeom prst="round2DiagRect">
            <a:avLst/>
          </a:prstGeom>
          <a:solidFill>
            <a:srgbClr val="C74436"/>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Thursday, November 6 8:00-9:00am</a:t>
            </a:r>
          </a:p>
        </p:txBody>
      </p:sp>
      <p:sp>
        <p:nvSpPr>
          <p:cNvPr id="16" name="Rectangle 15">
            <a:extLst>
              <a:ext uri="{FF2B5EF4-FFF2-40B4-BE49-F238E27FC236}">
                <a16:creationId xmlns:a16="http://schemas.microsoft.com/office/drawing/2014/main" id="{DF6D5755-E906-0D62-0634-486495971091}"/>
              </a:ext>
            </a:extLst>
          </p:cNvPr>
          <p:cNvSpPr/>
          <p:nvPr/>
        </p:nvSpPr>
        <p:spPr>
          <a:xfrm>
            <a:off x="-1" y="350099"/>
            <a:ext cx="5754457" cy="1836758"/>
          </a:xfrm>
          <a:prstGeom prst="rect">
            <a:avLst/>
          </a:prstGeom>
          <a:solidFill>
            <a:schemeClr val="tx1">
              <a:alpha val="702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6B74E82-F5CE-D74B-0B13-107220A145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5064" y="772269"/>
            <a:ext cx="5004325" cy="1198082"/>
          </a:xfrm>
          <a:prstGeom prst="rect">
            <a:avLst/>
          </a:prstGeom>
          <a:effectLst/>
        </p:spPr>
      </p:pic>
    </p:spTree>
    <p:extLst>
      <p:ext uri="{BB962C8B-B14F-4D97-AF65-F5344CB8AC3E}">
        <p14:creationId xmlns:p14="http://schemas.microsoft.com/office/powerpoint/2010/main" val="319788659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6C09F-BAA9-B13A-A763-23A55EE93B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5AAF8-0EAF-BAA7-E068-E4B522990E7E}"/>
              </a:ext>
            </a:extLst>
          </p:cNvPr>
          <p:cNvSpPr>
            <a:spLocks noGrp="1"/>
          </p:cNvSpPr>
          <p:nvPr>
            <p:ph type="title"/>
          </p:nvPr>
        </p:nvSpPr>
        <p:spPr/>
        <p:txBody>
          <a:bodyPr>
            <a:normAutofit/>
          </a:bodyPr>
          <a:lstStyle/>
          <a:p>
            <a:r>
              <a:rPr lang="en-US" sz="4200" dirty="0">
                <a:latin typeface="Arial" panose="020B0604020202020204" pitchFamily="34" charset="0"/>
                <a:ea typeface="Calibri" panose="020F0502020204030204" pitchFamily="34" charset="0"/>
                <a:cs typeface="Arial" panose="020B0604020202020204" pitchFamily="34" charset="0"/>
              </a:rPr>
              <a:t>Los Angeles Unified School District</a:t>
            </a:r>
          </a:p>
        </p:txBody>
      </p:sp>
      <p:sp>
        <p:nvSpPr>
          <p:cNvPr id="6" name="Rectangle: Rounded Corners 5">
            <a:extLst>
              <a:ext uri="{FF2B5EF4-FFF2-40B4-BE49-F238E27FC236}">
                <a16:creationId xmlns:a16="http://schemas.microsoft.com/office/drawing/2014/main" id="{8715742B-7E3F-7C11-144A-925A87D88AD2}"/>
              </a:ext>
            </a:extLst>
          </p:cNvPr>
          <p:cNvSpPr/>
          <p:nvPr/>
        </p:nvSpPr>
        <p:spPr>
          <a:xfrm>
            <a:off x="658579" y="2201082"/>
            <a:ext cx="2592126" cy="2335948"/>
          </a:xfrm>
          <a:prstGeom prst="roundRect">
            <a:avLst/>
          </a:prstGeom>
          <a:solidFill>
            <a:srgbClr val="EFB82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72AF9B9-F265-BEBB-EDE3-AE09A5896E7A}"/>
              </a:ext>
            </a:extLst>
          </p:cNvPr>
          <p:cNvSpPr/>
          <p:nvPr/>
        </p:nvSpPr>
        <p:spPr>
          <a:xfrm>
            <a:off x="3404535" y="2201082"/>
            <a:ext cx="2592126" cy="2335948"/>
          </a:xfrm>
          <a:prstGeom prst="roundRect">
            <a:avLst/>
          </a:prstGeom>
          <a:solidFill>
            <a:srgbClr val="44ABB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901E4F5-6C3B-86AA-9138-F47334C26E7A}"/>
              </a:ext>
            </a:extLst>
          </p:cNvPr>
          <p:cNvSpPr/>
          <p:nvPr/>
        </p:nvSpPr>
        <p:spPr>
          <a:xfrm>
            <a:off x="6172915" y="2201083"/>
            <a:ext cx="2592126" cy="2335948"/>
          </a:xfrm>
          <a:prstGeom prst="roundRect">
            <a:avLst/>
          </a:prstGeom>
          <a:solidFill>
            <a:srgbClr val="ED677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4639B98-5DC7-22AF-7A0A-FBA9DE0DA7C4}"/>
              </a:ext>
            </a:extLst>
          </p:cNvPr>
          <p:cNvSpPr/>
          <p:nvPr/>
        </p:nvSpPr>
        <p:spPr>
          <a:xfrm>
            <a:off x="8941295" y="2201082"/>
            <a:ext cx="2592126" cy="2335948"/>
          </a:xfrm>
          <a:prstGeom prst="roundRect">
            <a:avLst/>
          </a:prstGeom>
          <a:solidFill>
            <a:srgbClr val="C0D36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1D71E056-00AD-5AD2-92F0-53CBF9CFA8B6}"/>
              </a:ext>
            </a:extLst>
          </p:cNvPr>
          <p:cNvSpPr txBox="1">
            <a:spLocks/>
          </p:cNvSpPr>
          <p:nvPr/>
        </p:nvSpPr>
        <p:spPr>
          <a:xfrm>
            <a:off x="695920" y="2575257"/>
            <a:ext cx="2517443" cy="17005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latin typeface="DIN Engschrift Std" panose="020B0606020202020204" pitchFamily="34" charset="0"/>
              </a:rPr>
              <a:t>MEDIAN HOUSEHOLD INCOME</a:t>
            </a:r>
          </a:p>
          <a:p>
            <a:pPr marL="0" indent="0" algn="ctr">
              <a:lnSpc>
                <a:spcPct val="100000"/>
              </a:lnSpc>
              <a:buFont typeface="Arial" panose="020B0604020202020204" pitchFamily="34" charset="0"/>
              <a:buNone/>
            </a:pPr>
            <a:r>
              <a:rPr lang="en-US" dirty="0">
                <a:solidFill>
                  <a:schemeClr val="bg1"/>
                </a:solidFill>
                <a:latin typeface="DIN Engschrift Std" panose="020B0606020202020204" pitchFamily="34" charset="0"/>
              </a:rPr>
              <a:t>$66,539</a:t>
            </a:r>
          </a:p>
        </p:txBody>
      </p:sp>
      <p:sp>
        <p:nvSpPr>
          <p:cNvPr id="24" name="Content Placeholder 2">
            <a:extLst>
              <a:ext uri="{FF2B5EF4-FFF2-40B4-BE49-F238E27FC236}">
                <a16:creationId xmlns:a16="http://schemas.microsoft.com/office/drawing/2014/main" id="{3FCBEB54-E4E7-5CC5-F3A8-9BBDE127C343}"/>
              </a:ext>
            </a:extLst>
          </p:cNvPr>
          <p:cNvSpPr txBox="1">
            <a:spLocks/>
          </p:cNvSpPr>
          <p:nvPr/>
        </p:nvSpPr>
        <p:spPr>
          <a:xfrm>
            <a:off x="3441876" y="2576429"/>
            <a:ext cx="2517443" cy="2072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latin typeface="DIN Engschrift Std" panose="020B0606020202020204" pitchFamily="34" charset="0"/>
              </a:rPr>
              <a:t>ENGLISH &amp; 97 LANGUAGES ARE SPOKEN IN LA UNIFIED SCHOOLS</a:t>
            </a:r>
          </a:p>
        </p:txBody>
      </p:sp>
      <p:sp>
        <p:nvSpPr>
          <p:cNvPr id="25" name="Content Placeholder 2">
            <a:extLst>
              <a:ext uri="{FF2B5EF4-FFF2-40B4-BE49-F238E27FC236}">
                <a16:creationId xmlns:a16="http://schemas.microsoft.com/office/drawing/2014/main" id="{4F2D2146-3291-366E-C311-4A9D04019A60}"/>
              </a:ext>
            </a:extLst>
          </p:cNvPr>
          <p:cNvSpPr txBox="1">
            <a:spLocks/>
          </p:cNvSpPr>
          <p:nvPr/>
        </p:nvSpPr>
        <p:spPr>
          <a:xfrm>
            <a:off x="6210256" y="2575257"/>
            <a:ext cx="2517443" cy="20737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latin typeface="DIN Engschrift Std" panose="020B0606020202020204" pitchFamily="34" charset="0"/>
              </a:rPr>
              <a:t>APPROXIMATELY 15,000 STUDENTS EXPERIENCING HOMELESSNESS </a:t>
            </a:r>
          </a:p>
        </p:txBody>
      </p:sp>
      <p:sp>
        <p:nvSpPr>
          <p:cNvPr id="27" name="Content Placeholder 2">
            <a:extLst>
              <a:ext uri="{FF2B5EF4-FFF2-40B4-BE49-F238E27FC236}">
                <a16:creationId xmlns:a16="http://schemas.microsoft.com/office/drawing/2014/main" id="{334A59A9-B71B-3382-9249-E1CEDA83CE60}"/>
              </a:ext>
            </a:extLst>
          </p:cNvPr>
          <p:cNvSpPr txBox="1">
            <a:spLocks/>
          </p:cNvSpPr>
          <p:nvPr/>
        </p:nvSpPr>
        <p:spPr>
          <a:xfrm>
            <a:off x="658579" y="4617429"/>
            <a:ext cx="2517443" cy="731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000" dirty="0">
                <a:solidFill>
                  <a:schemeClr val="tx1">
                    <a:lumMod val="65000"/>
                    <a:lumOff val="35000"/>
                  </a:schemeClr>
                </a:solidFill>
                <a:latin typeface="DIN Engschrift Std" panose="020B0606020202020204" pitchFamily="34" charset="0"/>
              </a:rPr>
              <a:t>LA County median household income $86,499</a:t>
            </a:r>
          </a:p>
        </p:txBody>
      </p:sp>
      <p:sp>
        <p:nvSpPr>
          <p:cNvPr id="28" name="Content Placeholder 2">
            <a:extLst>
              <a:ext uri="{FF2B5EF4-FFF2-40B4-BE49-F238E27FC236}">
                <a16:creationId xmlns:a16="http://schemas.microsoft.com/office/drawing/2014/main" id="{7F99E7AF-A1BC-EA9A-36A6-8B60E3E58126}"/>
              </a:ext>
            </a:extLst>
          </p:cNvPr>
          <p:cNvSpPr txBox="1">
            <a:spLocks/>
          </p:cNvSpPr>
          <p:nvPr/>
        </p:nvSpPr>
        <p:spPr>
          <a:xfrm>
            <a:off x="3460547" y="4617429"/>
            <a:ext cx="2517443" cy="731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000" dirty="0">
                <a:solidFill>
                  <a:schemeClr val="tx1">
                    <a:lumMod val="65000"/>
                    <a:lumOff val="35000"/>
                  </a:schemeClr>
                </a:solidFill>
                <a:latin typeface="DIN Engschrift Std" panose="020B0606020202020204" pitchFamily="34" charset="0"/>
              </a:rPr>
              <a:t> 20.1% are English Learners</a:t>
            </a:r>
          </a:p>
        </p:txBody>
      </p:sp>
      <p:sp>
        <p:nvSpPr>
          <p:cNvPr id="29" name="Content Placeholder 2">
            <a:extLst>
              <a:ext uri="{FF2B5EF4-FFF2-40B4-BE49-F238E27FC236}">
                <a16:creationId xmlns:a16="http://schemas.microsoft.com/office/drawing/2014/main" id="{50D8D3C7-53C0-C5A5-51B9-B52E1FB4122A}"/>
              </a:ext>
            </a:extLst>
          </p:cNvPr>
          <p:cNvSpPr txBox="1">
            <a:spLocks/>
          </p:cNvSpPr>
          <p:nvPr/>
        </p:nvSpPr>
        <p:spPr>
          <a:xfrm>
            <a:off x="5785101" y="4617427"/>
            <a:ext cx="3193535" cy="731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000" dirty="0">
                <a:solidFill>
                  <a:schemeClr val="tx1">
                    <a:lumMod val="65000"/>
                    <a:lumOff val="35000"/>
                  </a:schemeClr>
                </a:solidFill>
                <a:latin typeface="DIN Engschrift Std" panose="020B0606020202020204" pitchFamily="34" charset="0"/>
              </a:rPr>
              <a:t>3.5% of current student population</a:t>
            </a:r>
          </a:p>
          <a:p>
            <a:pPr algn="ctr">
              <a:lnSpc>
                <a:spcPct val="100000"/>
              </a:lnSpc>
            </a:pPr>
            <a:r>
              <a:rPr lang="en-US" sz="2000" dirty="0">
                <a:solidFill>
                  <a:schemeClr val="tx1">
                    <a:lumMod val="65000"/>
                    <a:lumOff val="35000"/>
                  </a:schemeClr>
                </a:solidFill>
                <a:latin typeface="DIN Engschrift Std" panose="020B0606020202020204" pitchFamily="34" charset="0"/>
              </a:rPr>
              <a:t>19% increase since 2022</a:t>
            </a:r>
          </a:p>
        </p:txBody>
      </p:sp>
      <p:sp>
        <p:nvSpPr>
          <p:cNvPr id="30" name="Content Placeholder 2">
            <a:extLst>
              <a:ext uri="{FF2B5EF4-FFF2-40B4-BE49-F238E27FC236}">
                <a16:creationId xmlns:a16="http://schemas.microsoft.com/office/drawing/2014/main" id="{6E248459-98FA-8DAB-150E-0D62E973A465}"/>
              </a:ext>
            </a:extLst>
          </p:cNvPr>
          <p:cNvSpPr txBox="1">
            <a:spLocks/>
          </p:cNvSpPr>
          <p:nvPr/>
        </p:nvSpPr>
        <p:spPr>
          <a:xfrm>
            <a:off x="8978636" y="4617427"/>
            <a:ext cx="2517443" cy="988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000" dirty="0">
                <a:solidFill>
                  <a:schemeClr val="tx1">
                    <a:lumMod val="65000"/>
                    <a:lumOff val="35000"/>
                  </a:schemeClr>
                </a:solidFill>
                <a:latin typeface="DIN Engschrift Std" panose="020B0606020202020204" pitchFamily="34" charset="0"/>
              </a:rPr>
              <a:t>Serving over 680,000 meals a day</a:t>
            </a:r>
          </a:p>
        </p:txBody>
      </p:sp>
      <p:sp>
        <p:nvSpPr>
          <p:cNvPr id="32" name="TextBox 31">
            <a:extLst>
              <a:ext uri="{FF2B5EF4-FFF2-40B4-BE49-F238E27FC236}">
                <a16:creationId xmlns:a16="http://schemas.microsoft.com/office/drawing/2014/main" id="{5BB30AC5-D10C-7D0E-4080-41161B4DC186}"/>
              </a:ext>
            </a:extLst>
          </p:cNvPr>
          <p:cNvSpPr txBox="1"/>
          <p:nvPr/>
        </p:nvSpPr>
        <p:spPr>
          <a:xfrm>
            <a:off x="9851221" y="6385153"/>
            <a:ext cx="2046851" cy="215444"/>
          </a:xfrm>
          <a:prstGeom prst="rect">
            <a:avLst/>
          </a:prstGeom>
          <a:noFill/>
        </p:spPr>
        <p:txBody>
          <a:bodyPr wrap="square">
            <a:spAutoFit/>
          </a:bodyPr>
          <a:lstStyle/>
          <a:p>
            <a:r>
              <a:rPr lang="en-US" sz="800" i="1" dirty="0">
                <a:solidFill>
                  <a:schemeClr val="bg1">
                    <a:lumMod val="65000"/>
                  </a:schemeClr>
                </a:solidFill>
                <a:latin typeface="Arial" panose="020B0604020202020204" pitchFamily="34" charset="0"/>
                <a:cs typeface="Arial" panose="020B0604020202020204" pitchFamily="34" charset="0"/>
              </a:rPr>
              <a:t>Source: https://www.lausd.org/opendata</a:t>
            </a:r>
          </a:p>
        </p:txBody>
      </p:sp>
      <p:sp>
        <p:nvSpPr>
          <p:cNvPr id="33" name="Content Placeholder 2">
            <a:extLst>
              <a:ext uri="{FF2B5EF4-FFF2-40B4-BE49-F238E27FC236}">
                <a16:creationId xmlns:a16="http://schemas.microsoft.com/office/drawing/2014/main" id="{0F665547-72CC-F5B4-06C7-EF1C60BFEAB6}"/>
              </a:ext>
            </a:extLst>
          </p:cNvPr>
          <p:cNvSpPr txBox="1">
            <a:spLocks/>
          </p:cNvSpPr>
          <p:nvPr/>
        </p:nvSpPr>
        <p:spPr>
          <a:xfrm>
            <a:off x="8959965" y="2306593"/>
            <a:ext cx="2517443" cy="1694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latin typeface="DIN Engschrift Std" panose="020B0606020202020204" pitchFamily="34" charset="0"/>
              </a:rPr>
              <a:t>OVER 81% OF STUDENTS QUALIFY FOR FREE OR REDUCED-PRICED MEALS</a:t>
            </a:r>
          </a:p>
        </p:txBody>
      </p:sp>
    </p:spTree>
    <p:extLst>
      <p:ext uri="{BB962C8B-B14F-4D97-AF65-F5344CB8AC3E}">
        <p14:creationId xmlns:p14="http://schemas.microsoft.com/office/powerpoint/2010/main" val="298292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1854-FE11-9F2D-C4BD-6A7CB50A0802}"/>
              </a:ext>
            </a:extLst>
          </p:cNvPr>
          <p:cNvSpPr>
            <a:spLocks noGrp="1"/>
          </p:cNvSpPr>
          <p:nvPr>
            <p:ph type="title"/>
          </p:nvPr>
        </p:nvSpPr>
        <p:spPr/>
        <p:txBody>
          <a:bodyPr>
            <a:normAutofit/>
          </a:bodyPr>
          <a:lstStyle/>
          <a:p>
            <a:r>
              <a:rPr lang="en-US" sz="4200" dirty="0">
                <a:latin typeface="Arial" panose="020B0604020202020204" pitchFamily="34" charset="0"/>
                <a:ea typeface="Calibri" panose="020F0502020204030204" pitchFamily="34" charset="0"/>
                <a:cs typeface="Arial" panose="020B0604020202020204" pitchFamily="34" charset="0"/>
              </a:rPr>
              <a:t>Los Angeles Unified School District </a:t>
            </a:r>
            <a:endParaRPr lang="en-US" sz="4200" dirty="0">
              <a:latin typeface="Arial" panose="020B0604020202020204" pitchFamily="34" charset="0"/>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3889D4E9-2EFD-2DF9-E7B6-19825BA02AF0}"/>
              </a:ext>
            </a:extLst>
          </p:cNvPr>
          <p:cNvGraphicFramePr>
            <a:graphicFrameLocks noGrp="1"/>
          </p:cNvGraphicFramePr>
          <p:nvPr>
            <p:ph idx="1"/>
            <p:extLst>
              <p:ext uri="{D42A27DB-BD31-4B8C-83A1-F6EECF244321}">
                <p14:modId xmlns:p14="http://schemas.microsoft.com/office/powerpoint/2010/main" val="3284807229"/>
              </p:ext>
            </p:extLst>
          </p:nvPr>
        </p:nvGraphicFramePr>
        <p:xfrm>
          <a:off x="1061084" y="1455447"/>
          <a:ext cx="9919064" cy="54025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1197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BF72-16CC-10CE-085E-154287F3A2B0}"/>
              </a:ext>
            </a:extLst>
          </p:cNvPr>
          <p:cNvSpPr>
            <a:spLocks noGrp="1"/>
          </p:cNvSpPr>
          <p:nvPr>
            <p:ph type="title"/>
          </p:nvPr>
        </p:nvSpPr>
        <p:spPr>
          <a:xfrm>
            <a:off x="838200" y="365125"/>
            <a:ext cx="11104984" cy="1325563"/>
          </a:xfrm>
        </p:spPr>
        <p:txBody>
          <a:bodyPr>
            <a:normAutofit/>
          </a:bodyPr>
          <a:lstStyle/>
          <a:p>
            <a:r>
              <a:rPr lang="en-US" sz="4200" dirty="0">
                <a:latin typeface="Arial" panose="020B0604020202020204" pitchFamily="34" charset="0"/>
                <a:ea typeface="Calibri" panose="020F0502020204030204" pitchFamily="34" charset="0"/>
                <a:cs typeface="Arial" panose="020B0604020202020204" pitchFamily="34" charset="0"/>
              </a:rPr>
              <a:t>Los Angeles Unified School District</a:t>
            </a:r>
            <a:endParaRPr lang="en-US" sz="42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60463845-9D48-0D7D-F396-58591055E210}"/>
              </a:ext>
            </a:extLst>
          </p:cNvPr>
          <p:cNvSpPr/>
          <p:nvPr/>
        </p:nvSpPr>
        <p:spPr>
          <a:xfrm flipH="1">
            <a:off x="5833720" y="1603105"/>
            <a:ext cx="2276406" cy="2344132"/>
          </a:xfrm>
          <a:prstGeom prst="ellipse">
            <a:avLst/>
          </a:prstGeom>
          <a:solidFill>
            <a:srgbClr val="C0D362"/>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82FEE75-0E15-13C3-9B8D-A0EC74260A0F}"/>
              </a:ext>
            </a:extLst>
          </p:cNvPr>
          <p:cNvSpPr txBox="1">
            <a:spLocks/>
          </p:cNvSpPr>
          <p:nvPr/>
        </p:nvSpPr>
        <p:spPr>
          <a:xfrm>
            <a:off x="6038094" y="2296992"/>
            <a:ext cx="1867657" cy="869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800" dirty="0">
                <a:solidFill>
                  <a:schemeClr val="bg1"/>
                </a:solidFill>
                <a:latin typeface="DIN Engschrift Std" panose="020B0606020202020204" pitchFamily="34" charset="0"/>
              </a:rPr>
              <a:t>86.1%</a:t>
            </a:r>
          </a:p>
          <a:p>
            <a:pPr marL="0" indent="0">
              <a:buFont typeface="Arial" panose="020B0604020202020204" pitchFamily="34" charset="0"/>
              <a:buNone/>
            </a:pPr>
            <a:endParaRPr lang="en-US" dirty="0"/>
          </a:p>
        </p:txBody>
      </p:sp>
      <p:sp>
        <p:nvSpPr>
          <p:cNvPr id="6" name="Content Placeholder 2">
            <a:extLst>
              <a:ext uri="{FF2B5EF4-FFF2-40B4-BE49-F238E27FC236}">
                <a16:creationId xmlns:a16="http://schemas.microsoft.com/office/drawing/2014/main" id="{49134552-7D3B-D6A6-0C43-26DAF85B154D}"/>
              </a:ext>
            </a:extLst>
          </p:cNvPr>
          <p:cNvSpPr txBox="1">
            <a:spLocks/>
          </p:cNvSpPr>
          <p:nvPr/>
        </p:nvSpPr>
        <p:spPr>
          <a:xfrm>
            <a:off x="6138265" y="3014671"/>
            <a:ext cx="1667316" cy="1115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DIN Engschrift Std" panose="020B0606020202020204" pitchFamily="34" charset="0"/>
              </a:rPr>
              <a:t>Graduation Rate</a:t>
            </a:r>
          </a:p>
        </p:txBody>
      </p:sp>
      <p:sp>
        <p:nvSpPr>
          <p:cNvPr id="10" name="Content Placeholder 2">
            <a:extLst>
              <a:ext uri="{FF2B5EF4-FFF2-40B4-BE49-F238E27FC236}">
                <a16:creationId xmlns:a16="http://schemas.microsoft.com/office/drawing/2014/main" id="{744F196A-F602-D26E-3267-0BAE93955FC8}"/>
              </a:ext>
            </a:extLst>
          </p:cNvPr>
          <p:cNvSpPr>
            <a:spLocks noGrp="1"/>
          </p:cNvSpPr>
          <p:nvPr>
            <p:ph idx="1"/>
          </p:nvPr>
        </p:nvSpPr>
        <p:spPr>
          <a:xfrm>
            <a:off x="838201" y="1878179"/>
            <a:ext cx="3619440" cy="4614696"/>
          </a:xfrm>
        </p:spPr>
        <p:txBody>
          <a:bodyPr/>
          <a:lstStyle/>
          <a:p>
            <a:r>
              <a:rPr lang="en-US" dirty="0">
                <a:latin typeface="Arial" panose="020B0604020202020204" pitchFamily="34" charset="0"/>
                <a:cs typeface="Arial" panose="020B0604020202020204" pitchFamily="34" charset="0"/>
              </a:rPr>
              <a:t>LAUSD reported 72.2% rate in 2015</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Graduation Average is 87.4%</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LAUSD serves 878 K-12 Schools</a:t>
            </a:r>
          </a:p>
        </p:txBody>
      </p:sp>
      <p:sp>
        <p:nvSpPr>
          <p:cNvPr id="3" name="Content Placeholder 2">
            <a:extLst>
              <a:ext uri="{FF2B5EF4-FFF2-40B4-BE49-F238E27FC236}">
                <a16:creationId xmlns:a16="http://schemas.microsoft.com/office/drawing/2014/main" id="{29B4C2DD-7B03-91EA-22B3-1AEB43E41F09}"/>
              </a:ext>
            </a:extLst>
          </p:cNvPr>
          <p:cNvSpPr txBox="1">
            <a:spLocks/>
          </p:cNvSpPr>
          <p:nvPr/>
        </p:nvSpPr>
        <p:spPr>
          <a:xfrm>
            <a:off x="8278287" y="3617048"/>
            <a:ext cx="2517443" cy="731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US" sz="2400" dirty="0">
              <a:solidFill>
                <a:schemeClr val="tx1">
                  <a:lumMod val="65000"/>
                  <a:lumOff val="35000"/>
                </a:schemeClr>
              </a:solidFill>
              <a:latin typeface="DIN Engschrift Std" panose="020B0606020202020204" pitchFamily="34" charset="0"/>
            </a:endParaRPr>
          </a:p>
        </p:txBody>
      </p:sp>
      <p:pic>
        <p:nvPicPr>
          <p:cNvPr id="12" name="Graphic 11" descr="Graduation cap outline">
            <a:extLst>
              <a:ext uri="{FF2B5EF4-FFF2-40B4-BE49-F238E27FC236}">
                <a16:creationId xmlns:a16="http://schemas.microsoft.com/office/drawing/2014/main" id="{463E1D6C-8A49-4457-27E2-1B30DD472D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3531" y="1557545"/>
            <a:ext cx="956782" cy="956782"/>
          </a:xfrm>
          <a:prstGeom prst="rect">
            <a:avLst/>
          </a:prstGeom>
        </p:spPr>
      </p:pic>
      <p:sp>
        <p:nvSpPr>
          <p:cNvPr id="18" name="Oval 17">
            <a:extLst>
              <a:ext uri="{FF2B5EF4-FFF2-40B4-BE49-F238E27FC236}">
                <a16:creationId xmlns:a16="http://schemas.microsoft.com/office/drawing/2014/main" id="{AC98DC16-FBC4-BC29-2DC0-FBBBD401A69F}"/>
              </a:ext>
            </a:extLst>
          </p:cNvPr>
          <p:cNvSpPr/>
          <p:nvPr/>
        </p:nvSpPr>
        <p:spPr>
          <a:xfrm flipH="1">
            <a:off x="8593756" y="1603105"/>
            <a:ext cx="2276406" cy="2344132"/>
          </a:xfrm>
          <a:prstGeom prst="ellipse">
            <a:avLst/>
          </a:prstGeom>
          <a:solidFill>
            <a:srgbClr val="EFB821"/>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7BB93495-2040-06F7-A37F-33E72DDAAF6E}"/>
              </a:ext>
            </a:extLst>
          </p:cNvPr>
          <p:cNvSpPr txBox="1">
            <a:spLocks/>
          </p:cNvSpPr>
          <p:nvPr/>
        </p:nvSpPr>
        <p:spPr>
          <a:xfrm>
            <a:off x="8798130" y="2180823"/>
            <a:ext cx="1867657" cy="869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800" dirty="0">
                <a:solidFill>
                  <a:schemeClr val="bg1"/>
                </a:solidFill>
                <a:latin typeface="DIN Engschrift Std" panose="020B0606020202020204" pitchFamily="34" charset="0"/>
              </a:rPr>
              <a:t>51</a:t>
            </a:r>
          </a:p>
          <a:p>
            <a:pPr marL="0" indent="0">
              <a:buFont typeface="Arial" panose="020B0604020202020204" pitchFamily="34" charset="0"/>
              <a:buNone/>
            </a:pPr>
            <a:endParaRPr lang="en-US" dirty="0"/>
          </a:p>
        </p:txBody>
      </p:sp>
      <p:sp>
        <p:nvSpPr>
          <p:cNvPr id="23" name="Content Placeholder 2">
            <a:extLst>
              <a:ext uri="{FF2B5EF4-FFF2-40B4-BE49-F238E27FC236}">
                <a16:creationId xmlns:a16="http://schemas.microsoft.com/office/drawing/2014/main" id="{E9BD77A7-646D-42BA-1F10-1612135CDCDC}"/>
              </a:ext>
            </a:extLst>
          </p:cNvPr>
          <p:cNvSpPr txBox="1">
            <a:spLocks/>
          </p:cNvSpPr>
          <p:nvPr/>
        </p:nvSpPr>
        <p:spPr>
          <a:xfrm>
            <a:off x="8882602" y="2863964"/>
            <a:ext cx="1667316" cy="11159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DIN Engschrift Std" panose="020B0606020202020204" pitchFamily="34" charset="0"/>
              </a:rPr>
              <a:t>California Distinguished Schools</a:t>
            </a:r>
          </a:p>
        </p:txBody>
      </p:sp>
      <p:pic>
        <p:nvPicPr>
          <p:cNvPr id="25" name="Graphic 24" descr="Star outline">
            <a:extLst>
              <a:ext uri="{FF2B5EF4-FFF2-40B4-BE49-F238E27FC236}">
                <a16:creationId xmlns:a16="http://schemas.microsoft.com/office/drawing/2014/main" id="{D454598D-AB07-C386-5A15-AE6E7FB447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1512" y="1545488"/>
            <a:ext cx="869496" cy="869496"/>
          </a:xfrm>
          <a:prstGeom prst="rect">
            <a:avLst/>
          </a:prstGeom>
        </p:spPr>
      </p:pic>
      <p:sp>
        <p:nvSpPr>
          <p:cNvPr id="33" name="Oval 32">
            <a:extLst>
              <a:ext uri="{FF2B5EF4-FFF2-40B4-BE49-F238E27FC236}">
                <a16:creationId xmlns:a16="http://schemas.microsoft.com/office/drawing/2014/main" id="{94A779FA-7291-5E05-9113-19783A942862}"/>
              </a:ext>
            </a:extLst>
          </p:cNvPr>
          <p:cNvSpPr/>
          <p:nvPr/>
        </p:nvSpPr>
        <p:spPr>
          <a:xfrm flipH="1">
            <a:off x="5833720" y="4122908"/>
            <a:ext cx="2276406" cy="2344132"/>
          </a:xfrm>
          <a:prstGeom prst="ellipse">
            <a:avLst/>
          </a:prstGeom>
          <a:solidFill>
            <a:srgbClr val="ED677A"/>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4" name="Content Placeholder 2">
            <a:extLst>
              <a:ext uri="{FF2B5EF4-FFF2-40B4-BE49-F238E27FC236}">
                <a16:creationId xmlns:a16="http://schemas.microsoft.com/office/drawing/2014/main" id="{C36BEAF8-C114-6594-5FC4-05CBA69EA14D}"/>
              </a:ext>
            </a:extLst>
          </p:cNvPr>
          <p:cNvSpPr txBox="1">
            <a:spLocks/>
          </p:cNvSpPr>
          <p:nvPr/>
        </p:nvSpPr>
        <p:spPr>
          <a:xfrm>
            <a:off x="6038094" y="4816795"/>
            <a:ext cx="1867657" cy="869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800" dirty="0">
                <a:solidFill>
                  <a:schemeClr val="bg1"/>
                </a:solidFill>
                <a:latin typeface="DIN Engschrift Std" panose="020B0606020202020204" pitchFamily="34" charset="0"/>
              </a:rPr>
              <a:t>300+</a:t>
            </a:r>
          </a:p>
          <a:p>
            <a:pPr marL="0" indent="0">
              <a:buFont typeface="Arial" panose="020B0604020202020204" pitchFamily="34" charset="0"/>
              <a:buNone/>
            </a:pPr>
            <a:endParaRPr lang="en-US" dirty="0"/>
          </a:p>
        </p:txBody>
      </p:sp>
      <p:sp>
        <p:nvSpPr>
          <p:cNvPr id="35" name="Content Placeholder 2">
            <a:extLst>
              <a:ext uri="{FF2B5EF4-FFF2-40B4-BE49-F238E27FC236}">
                <a16:creationId xmlns:a16="http://schemas.microsoft.com/office/drawing/2014/main" id="{B6CD385A-0CAF-2EBC-8B2C-92ADD5C268BB}"/>
              </a:ext>
            </a:extLst>
          </p:cNvPr>
          <p:cNvSpPr txBox="1">
            <a:spLocks/>
          </p:cNvSpPr>
          <p:nvPr/>
        </p:nvSpPr>
        <p:spPr>
          <a:xfrm>
            <a:off x="6138265" y="5534474"/>
            <a:ext cx="1667316" cy="1115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DIN Engschrift Std" panose="020B0606020202020204" pitchFamily="34" charset="0"/>
              </a:rPr>
              <a:t>Magnet Programs</a:t>
            </a:r>
          </a:p>
        </p:txBody>
      </p:sp>
      <p:sp>
        <p:nvSpPr>
          <p:cNvPr id="36" name="Content Placeholder 2">
            <a:extLst>
              <a:ext uri="{FF2B5EF4-FFF2-40B4-BE49-F238E27FC236}">
                <a16:creationId xmlns:a16="http://schemas.microsoft.com/office/drawing/2014/main" id="{C96FC1CF-419E-999E-06C9-B4DB487EF482}"/>
              </a:ext>
            </a:extLst>
          </p:cNvPr>
          <p:cNvSpPr txBox="1">
            <a:spLocks/>
          </p:cNvSpPr>
          <p:nvPr/>
        </p:nvSpPr>
        <p:spPr>
          <a:xfrm>
            <a:off x="8278287" y="6136851"/>
            <a:ext cx="2517443" cy="731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US" sz="2400" dirty="0">
              <a:solidFill>
                <a:schemeClr val="tx1">
                  <a:lumMod val="65000"/>
                  <a:lumOff val="35000"/>
                </a:schemeClr>
              </a:solidFill>
              <a:latin typeface="DIN Engschrift Std" panose="020B0606020202020204" pitchFamily="34" charset="0"/>
            </a:endParaRPr>
          </a:p>
        </p:txBody>
      </p:sp>
      <p:sp>
        <p:nvSpPr>
          <p:cNvPr id="38" name="Oval 37">
            <a:extLst>
              <a:ext uri="{FF2B5EF4-FFF2-40B4-BE49-F238E27FC236}">
                <a16:creationId xmlns:a16="http://schemas.microsoft.com/office/drawing/2014/main" id="{447B9CFB-95C6-A4E7-1169-0BDBDE465F62}"/>
              </a:ext>
            </a:extLst>
          </p:cNvPr>
          <p:cNvSpPr/>
          <p:nvPr/>
        </p:nvSpPr>
        <p:spPr>
          <a:xfrm flipH="1">
            <a:off x="8593756" y="4122908"/>
            <a:ext cx="2276406" cy="2344132"/>
          </a:xfrm>
          <a:prstGeom prst="ellipse">
            <a:avLst/>
          </a:prstGeom>
          <a:solidFill>
            <a:srgbClr val="B0CCD1"/>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Content Placeholder 2">
            <a:extLst>
              <a:ext uri="{FF2B5EF4-FFF2-40B4-BE49-F238E27FC236}">
                <a16:creationId xmlns:a16="http://schemas.microsoft.com/office/drawing/2014/main" id="{3308C32B-0A62-AA99-57D5-A426B740E32C}"/>
              </a:ext>
            </a:extLst>
          </p:cNvPr>
          <p:cNvSpPr txBox="1">
            <a:spLocks/>
          </p:cNvSpPr>
          <p:nvPr/>
        </p:nvSpPr>
        <p:spPr>
          <a:xfrm>
            <a:off x="8798130" y="4700626"/>
            <a:ext cx="1867657" cy="869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800" dirty="0">
                <a:solidFill>
                  <a:schemeClr val="bg1"/>
                </a:solidFill>
                <a:latin typeface="DIN Engschrift Std" panose="020B0606020202020204" pitchFamily="34" charset="0"/>
              </a:rPr>
              <a:t>200+</a:t>
            </a:r>
          </a:p>
          <a:p>
            <a:pPr marL="0" indent="0">
              <a:buFont typeface="Arial" panose="020B0604020202020204" pitchFamily="34" charset="0"/>
              <a:buNone/>
            </a:pPr>
            <a:endParaRPr lang="en-US" dirty="0"/>
          </a:p>
        </p:txBody>
      </p:sp>
      <p:sp>
        <p:nvSpPr>
          <p:cNvPr id="40" name="Content Placeholder 2">
            <a:extLst>
              <a:ext uri="{FF2B5EF4-FFF2-40B4-BE49-F238E27FC236}">
                <a16:creationId xmlns:a16="http://schemas.microsoft.com/office/drawing/2014/main" id="{BFB42638-1F70-1ADD-531F-059893482F4B}"/>
              </a:ext>
            </a:extLst>
          </p:cNvPr>
          <p:cNvSpPr txBox="1">
            <a:spLocks/>
          </p:cNvSpPr>
          <p:nvPr/>
        </p:nvSpPr>
        <p:spPr>
          <a:xfrm>
            <a:off x="8882602" y="5383767"/>
            <a:ext cx="1667316" cy="11159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DIN Engschrift Std" panose="020B0606020202020204" pitchFamily="34" charset="0"/>
              </a:rPr>
              <a:t>Dual Language Programs</a:t>
            </a:r>
          </a:p>
        </p:txBody>
      </p:sp>
      <p:sp>
        <p:nvSpPr>
          <p:cNvPr id="44" name="Graphic 42" descr="Magnet outline">
            <a:extLst>
              <a:ext uri="{FF2B5EF4-FFF2-40B4-BE49-F238E27FC236}">
                <a16:creationId xmlns:a16="http://schemas.microsoft.com/office/drawing/2014/main" id="{773391A6-2F91-9145-60A7-AECC8EA3FF4B}"/>
              </a:ext>
            </a:extLst>
          </p:cNvPr>
          <p:cNvSpPr/>
          <p:nvPr/>
        </p:nvSpPr>
        <p:spPr>
          <a:xfrm>
            <a:off x="6571711" y="4186598"/>
            <a:ext cx="705347" cy="704723"/>
          </a:xfrm>
          <a:custGeom>
            <a:avLst/>
            <a:gdLst>
              <a:gd name="connsiteX0" fmla="*/ 481679 w 705347"/>
              <a:gd name="connsiteY0" fmla="*/ 82643 h 704723"/>
              <a:gd name="connsiteX1" fmla="*/ 82643 w 705347"/>
              <a:gd name="connsiteY1" fmla="*/ 82643 h 704723"/>
              <a:gd name="connsiteX2" fmla="*/ 82643 w 705347"/>
              <a:gd name="connsiteY2" fmla="*/ 481679 h 704723"/>
              <a:gd name="connsiteX3" fmla="*/ 305912 w 705347"/>
              <a:gd name="connsiteY3" fmla="*/ 704724 h 704723"/>
              <a:gd name="connsiteX4" fmla="*/ 386002 w 705347"/>
              <a:gd name="connsiteY4" fmla="*/ 624659 h 704723"/>
              <a:gd name="connsiteX5" fmla="*/ 162833 w 705347"/>
              <a:gd name="connsiteY5" fmla="*/ 401456 h 704723"/>
              <a:gd name="connsiteX6" fmla="*/ 158392 w 705347"/>
              <a:gd name="connsiteY6" fmla="*/ 162836 h 704723"/>
              <a:gd name="connsiteX7" fmla="*/ 397012 w 705347"/>
              <a:gd name="connsiteY7" fmla="*/ 158396 h 704723"/>
              <a:gd name="connsiteX8" fmla="*/ 401481 w 705347"/>
              <a:gd name="connsiteY8" fmla="*/ 162866 h 704723"/>
              <a:gd name="connsiteX9" fmla="*/ 625274 w 705347"/>
              <a:gd name="connsiteY9" fmla="*/ 386492 h 704723"/>
              <a:gd name="connsiteX10" fmla="*/ 705347 w 705347"/>
              <a:gd name="connsiteY10" fmla="*/ 306402 h 704723"/>
              <a:gd name="connsiteX11" fmla="*/ 305904 w 705347"/>
              <a:gd name="connsiteY11" fmla="*/ 681197 h 704723"/>
              <a:gd name="connsiteX12" fmla="*/ 241784 w 705347"/>
              <a:gd name="connsiteY12" fmla="*/ 617127 h 704723"/>
              <a:gd name="connsiteX13" fmla="*/ 298380 w 705347"/>
              <a:gd name="connsiteY13" fmla="*/ 560530 h 704723"/>
              <a:gd name="connsiteX14" fmla="*/ 362467 w 705347"/>
              <a:gd name="connsiteY14" fmla="*/ 624642 h 704723"/>
              <a:gd name="connsiteX15" fmla="*/ 151078 w 705347"/>
              <a:gd name="connsiteY15" fmla="*/ 151069 h 704723"/>
              <a:gd name="connsiteX16" fmla="*/ 150840 w 705347"/>
              <a:gd name="connsiteY16" fmla="*/ 412973 h 704723"/>
              <a:gd name="connsiteX17" fmla="*/ 151078 w 705347"/>
              <a:gd name="connsiteY17" fmla="*/ 413211 h 704723"/>
              <a:gd name="connsiteX18" fmla="*/ 286625 w 705347"/>
              <a:gd name="connsiteY18" fmla="*/ 548792 h 704723"/>
              <a:gd name="connsiteX19" fmla="*/ 230020 w 705347"/>
              <a:gd name="connsiteY19" fmla="*/ 605397 h 704723"/>
              <a:gd name="connsiteX20" fmla="*/ 94398 w 705347"/>
              <a:gd name="connsiteY20" fmla="*/ 469891 h 704723"/>
              <a:gd name="connsiteX21" fmla="*/ 94444 w 705347"/>
              <a:gd name="connsiteY21" fmla="*/ 94369 h 704723"/>
              <a:gd name="connsiteX22" fmla="*/ 469966 w 705347"/>
              <a:gd name="connsiteY22" fmla="*/ 94415 h 704723"/>
              <a:gd name="connsiteX23" fmla="*/ 605472 w 705347"/>
              <a:gd name="connsiteY23" fmla="*/ 229979 h 704723"/>
              <a:gd name="connsiteX24" fmla="*/ 548867 w 705347"/>
              <a:gd name="connsiteY24" fmla="*/ 286584 h 704723"/>
              <a:gd name="connsiteX25" fmla="*/ 413269 w 705347"/>
              <a:gd name="connsiteY25" fmla="*/ 151078 h 704723"/>
              <a:gd name="connsiteX26" fmla="*/ 151078 w 705347"/>
              <a:gd name="connsiteY26" fmla="*/ 151069 h 704723"/>
              <a:gd name="connsiteX27" fmla="*/ 560580 w 705347"/>
              <a:gd name="connsiteY27" fmla="*/ 298330 h 704723"/>
              <a:gd name="connsiteX28" fmla="*/ 617185 w 705347"/>
              <a:gd name="connsiteY28" fmla="*/ 241734 h 704723"/>
              <a:gd name="connsiteX29" fmla="*/ 681829 w 705347"/>
              <a:gd name="connsiteY29" fmla="*/ 306411 h 704723"/>
              <a:gd name="connsiteX30" fmla="*/ 625299 w 705347"/>
              <a:gd name="connsiteY30" fmla="*/ 362941 h 70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5347" h="704723">
                <a:moveTo>
                  <a:pt x="481679" y="82643"/>
                </a:moveTo>
                <a:cubicBezTo>
                  <a:pt x="371489" y="-27548"/>
                  <a:pt x="192834" y="-27548"/>
                  <a:pt x="82643" y="82643"/>
                </a:cubicBezTo>
                <a:cubicBezTo>
                  <a:pt x="-27548" y="192834"/>
                  <a:pt x="-27548" y="371489"/>
                  <a:pt x="82643" y="481679"/>
                </a:cubicBezTo>
                <a:lnTo>
                  <a:pt x="305912" y="704724"/>
                </a:lnTo>
                <a:lnTo>
                  <a:pt x="386002" y="624659"/>
                </a:lnTo>
                <a:lnTo>
                  <a:pt x="162833" y="401456"/>
                </a:lnTo>
                <a:cubicBezTo>
                  <a:pt x="95713" y="336789"/>
                  <a:pt x="93725" y="229955"/>
                  <a:pt x="158392" y="162836"/>
                </a:cubicBezTo>
                <a:cubicBezTo>
                  <a:pt x="223059" y="95717"/>
                  <a:pt x="329892" y="93729"/>
                  <a:pt x="397012" y="158396"/>
                </a:cubicBezTo>
                <a:cubicBezTo>
                  <a:pt x="398529" y="159857"/>
                  <a:pt x="400020" y="161348"/>
                  <a:pt x="401481" y="162866"/>
                </a:cubicBezTo>
                <a:lnTo>
                  <a:pt x="625274" y="386492"/>
                </a:lnTo>
                <a:lnTo>
                  <a:pt x="705347" y="306402"/>
                </a:lnTo>
                <a:close/>
                <a:moveTo>
                  <a:pt x="305904" y="681197"/>
                </a:moveTo>
                <a:lnTo>
                  <a:pt x="241784" y="617127"/>
                </a:lnTo>
                <a:lnTo>
                  <a:pt x="298380" y="560530"/>
                </a:lnTo>
                <a:lnTo>
                  <a:pt x="362467" y="624642"/>
                </a:lnTo>
                <a:close/>
                <a:moveTo>
                  <a:pt x="151078" y="151069"/>
                </a:moveTo>
                <a:cubicBezTo>
                  <a:pt x="78689" y="223327"/>
                  <a:pt x="78583" y="340585"/>
                  <a:pt x="150840" y="412973"/>
                </a:cubicBezTo>
                <a:cubicBezTo>
                  <a:pt x="150919" y="413053"/>
                  <a:pt x="150999" y="413132"/>
                  <a:pt x="151078" y="413211"/>
                </a:cubicBezTo>
                <a:lnTo>
                  <a:pt x="286625" y="548792"/>
                </a:lnTo>
                <a:lnTo>
                  <a:pt x="230020" y="605397"/>
                </a:lnTo>
                <a:lnTo>
                  <a:pt x="94398" y="469891"/>
                </a:lnTo>
                <a:cubicBezTo>
                  <a:pt x="-9287" y="366181"/>
                  <a:pt x="-9266" y="198053"/>
                  <a:pt x="94444" y="94369"/>
                </a:cubicBezTo>
                <a:cubicBezTo>
                  <a:pt x="198154" y="-9316"/>
                  <a:pt x="366281" y="-9296"/>
                  <a:pt x="469966" y="94415"/>
                </a:cubicBezTo>
                <a:lnTo>
                  <a:pt x="605472" y="229979"/>
                </a:lnTo>
                <a:lnTo>
                  <a:pt x="548867" y="286584"/>
                </a:lnTo>
                <a:lnTo>
                  <a:pt x="413269" y="151078"/>
                </a:lnTo>
                <a:cubicBezTo>
                  <a:pt x="340827" y="78777"/>
                  <a:pt x="223525" y="78773"/>
                  <a:pt x="151078" y="151069"/>
                </a:cubicBezTo>
                <a:close/>
                <a:moveTo>
                  <a:pt x="560580" y="298330"/>
                </a:moveTo>
                <a:lnTo>
                  <a:pt x="617185" y="241734"/>
                </a:lnTo>
                <a:lnTo>
                  <a:pt x="681829" y="306411"/>
                </a:lnTo>
                <a:lnTo>
                  <a:pt x="625299" y="362941"/>
                </a:lnTo>
                <a:close/>
              </a:path>
            </a:pathLst>
          </a:custGeom>
          <a:solidFill>
            <a:schemeClr val="bg1"/>
          </a:solidFill>
          <a:ln w="8235" cap="flat">
            <a:noFill/>
            <a:prstDash val="solid"/>
            <a:miter/>
          </a:ln>
        </p:spPr>
        <p:txBody>
          <a:bodyPr rtlCol="0" anchor="ctr"/>
          <a:lstStyle/>
          <a:p>
            <a:endParaRPr lang="en-US"/>
          </a:p>
        </p:txBody>
      </p:sp>
      <p:pic>
        <p:nvPicPr>
          <p:cNvPr id="46" name="Graphic 45" descr="Chat outline">
            <a:extLst>
              <a:ext uri="{FF2B5EF4-FFF2-40B4-BE49-F238E27FC236}">
                <a16:creationId xmlns:a16="http://schemas.microsoft.com/office/drawing/2014/main" id="{BB1D7E88-089B-3E73-9D86-03D3FEC3CA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90654" y="4059192"/>
            <a:ext cx="1073021" cy="1073021"/>
          </a:xfrm>
          <a:prstGeom prst="rect">
            <a:avLst/>
          </a:prstGeom>
        </p:spPr>
      </p:pic>
    </p:spTree>
    <p:extLst>
      <p:ext uri="{BB962C8B-B14F-4D97-AF65-F5344CB8AC3E}">
        <p14:creationId xmlns:p14="http://schemas.microsoft.com/office/powerpoint/2010/main" val="164768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AE4C-B645-D148-F30A-373F3E761576}"/>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LAUSD Wellness Center Model</a:t>
            </a:r>
          </a:p>
        </p:txBody>
      </p:sp>
      <p:sp>
        <p:nvSpPr>
          <p:cNvPr id="3" name="Content Placeholder 2">
            <a:extLst>
              <a:ext uri="{FF2B5EF4-FFF2-40B4-BE49-F238E27FC236}">
                <a16:creationId xmlns:a16="http://schemas.microsoft.com/office/drawing/2014/main" id="{5385C03B-F71A-C9FC-E697-46FEFF31E036}"/>
              </a:ext>
            </a:extLst>
          </p:cNvPr>
          <p:cNvSpPr>
            <a:spLocks noGrp="1"/>
          </p:cNvSpPr>
          <p:nvPr>
            <p:ph idx="1"/>
          </p:nvPr>
        </p:nvSpPr>
        <p:spPr>
          <a:xfrm>
            <a:off x="538843" y="5245651"/>
            <a:ext cx="11114314" cy="1393436"/>
          </a:xfrm>
        </p:spPr>
        <p:txBody>
          <a:bodyPr>
            <a:normAutofit lnSpcReduction="10000"/>
          </a:bodyPr>
          <a:lstStyle/>
          <a:p>
            <a:r>
              <a:rPr lang="en-US" sz="2600" dirty="0">
                <a:latin typeface="Arial" panose="020B0604020202020204" pitchFamily="34" charset="0"/>
                <a:cs typeface="Arial" panose="020B0604020202020204" pitchFamily="34" charset="0"/>
              </a:rPr>
              <a:t>17 Wellness Centers District Wide</a:t>
            </a:r>
          </a:p>
          <a:p>
            <a:r>
              <a:rPr lang="en-US" sz="2600" dirty="0">
                <a:latin typeface="Arial" panose="020B0604020202020204" pitchFamily="34" charset="0"/>
                <a:cs typeface="Arial" panose="020B0604020202020204" pitchFamily="34" charset="0"/>
              </a:rPr>
              <a:t>LAUSD Wellness Centers offer Comprehensive Health Care</a:t>
            </a:r>
          </a:p>
          <a:p>
            <a:r>
              <a:rPr lang="en-US" sz="2600" dirty="0">
                <a:latin typeface="Arial" panose="020B0604020202020204" pitchFamily="34" charset="0"/>
                <a:cs typeface="Arial" panose="020B0604020202020204" pitchFamily="34" charset="0"/>
              </a:rPr>
              <a:t>Open to Families &amp; School Community</a:t>
            </a:r>
          </a:p>
        </p:txBody>
      </p:sp>
      <p:pic>
        <p:nvPicPr>
          <p:cNvPr id="12" name="Picture 11">
            <a:extLst>
              <a:ext uri="{FF2B5EF4-FFF2-40B4-BE49-F238E27FC236}">
                <a16:creationId xmlns:a16="http://schemas.microsoft.com/office/drawing/2014/main" id="{1B89A661-7AD1-D9BB-99EE-691C5FDA6808}"/>
              </a:ext>
            </a:extLst>
          </p:cNvPr>
          <p:cNvPicPr>
            <a:picLocks noChangeAspect="1"/>
          </p:cNvPicPr>
          <p:nvPr/>
        </p:nvPicPr>
        <p:blipFill>
          <a:blip r:embed="rId3">
            <a:extLst>
              <a:ext uri="{28A0092B-C50C-407E-A947-70E740481C1C}">
                <a14:useLocalDpi xmlns:a14="http://schemas.microsoft.com/office/drawing/2010/main" val="0"/>
              </a:ext>
            </a:extLst>
          </a:blip>
          <a:srcRect t="5699" b="4759"/>
          <a:stretch/>
        </p:blipFill>
        <p:spPr>
          <a:xfrm>
            <a:off x="636309" y="1530221"/>
            <a:ext cx="10717491" cy="3489648"/>
          </a:xfrm>
          <a:prstGeom prst="rect">
            <a:avLst/>
          </a:prstGeom>
        </p:spPr>
      </p:pic>
    </p:spTree>
    <p:extLst>
      <p:ext uri="{BB962C8B-B14F-4D97-AF65-F5344CB8AC3E}">
        <p14:creationId xmlns:p14="http://schemas.microsoft.com/office/powerpoint/2010/main" val="2420687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DB5A4-C78D-62ED-7594-038DE18E7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B9270-6761-8B13-8006-CB4F46C19683}"/>
              </a:ext>
            </a:extLst>
          </p:cNvPr>
          <p:cNvSpPr>
            <a:spLocks noGrp="1"/>
          </p:cNvSpPr>
          <p:nvPr>
            <p:ph type="title"/>
          </p:nvPr>
        </p:nvSpPr>
        <p:spPr/>
        <p:txBody>
          <a:bodyPr>
            <a:normAutofit/>
          </a:bodyPr>
          <a:lstStyle/>
          <a:p>
            <a:r>
              <a:rPr lang="en-US" sz="4200" dirty="0">
                <a:latin typeface="Arial" panose="020B0604020202020204" pitchFamily="34" charset="0"/>
                <a:ea typeface="Calibri" panose="020F0502020204030204" pitchFamily="34" charset="0"/>
                <a:cs typeface="Arial" panose="020B0604020202020204" pitchFamily="34" charset="0"/>
              </a:rPr>
              <a:t>LAUSD Wellness Center Model</a:t>
            </a:r>
          </a:p>
        </p:txBody>
      </p:sp>
      <p:sp>
        <p:nvSpPr>
          <p:cNvPr id="3" name="Content Placeholder 2">
            <a:extLst>
              <a:ext uri="{FF2B5EF4-FFF2-40B4-BE49-F238E27FC236}">
                <a16:creationId xmlns:a16="http://schemas.microsoft.com/office/drawing/2014/main" id="{63DB60A9-A50B-2980-6EF3-FE5067FC527E}"/>
              </a:ext>
            </a:extLst>
          </p:cNvPr>
          <p:cNvSpPr>
            <a:spLocks noGrp="1"/>
          </p:cNvSpPr>
          <p:nvPr>
            <p:ph idx="1"/>
          </p:nvPr>
        </p:nvSpPr>
        <p:spPr>
          <a:xfrm>
            <a:off x="838201" y="1825625"/>
            <a:ext cx="5366656" cy="4667250"/>
          </a:xfrm>
        </p:spPr>
        <p:txBody>
          <a:bodyPr>
            <a:normAutofit/>
          </a:bodyPr>
          <a:lstStyle/>
          <a:p>
            <a:r>
              <a:rPr lang="en-US" dirty="0">
                <a:latin typeface="Arial" panose="020B0604020202020204" pitchFamily="34" charset="0"/>
                <a:cs typeface="Arial" panose="020B0604020202020204" pitchFamily="34" charset="0"/>
              </a:rPr>
              <a:t>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party community clinics &amp; non-profit provider partnerships to offer services that the District is unable to provide</a:t>
            </a:r>
          </a:p>
          <a:p>
            <a:r>
              <a:rPr lang="en-US" dirty="0">
                <a:latin typeface="Arial" panose="020B0604020202020204" pitchFamily="34" charset="0"/>
                <a:cs typeface="Arial" panose="020B0604020202020204" pitchFamily="34" charset="0"/>
              </a:rPr>
              <a:t>Convenient &amp; trusted care without leaving school, serving the student, family and surrounding community</a:t>
            </a:r>
          </a:p>
          <a:p>
            <a:r>
              <a:rPr lang="en-US" dirty="0">
                <a:latin typeface="Arial" panose="020B0604020202020204" pitchFamily="34" charset="0"/>
                <a:cs typeface="Arial" panose="020B0604020202020204" pitchFamily="34" charset="0"/>
              </a:rPr>
              <a:t>Accessible prevention, education, early intervention &amp; screening</a:t>
            </a:r>
          </a:p>
        </p:txBody>
      </p:sp>
      <p:graphicFrame>
        <p:nvGraphicFramePr>
          <p:cNvPr id="13" name="Chart 12">
            <a:extLst>
              <a:ext uri="{FF2B5EF4-FFF2-40B4-BE49-F238E27FC236}">
                <a16:creationId xmlns:a16="http://schemas.microsoft.com/office/drawing/2014/main" id="{600F0904-44EA-4C1D-456A-9E6B20FA13BF}"/>
              </a:ext>
            </a:extLst>
          </p:cNvPr>
          <p:cNvGraphicFramePr/>
          <p:nvPr>
            <p:extLst>
              <p:ext uri="{D42A27DB-BD31-4B8C-83A1-F6EECF244321}">
                <p14:modId xmlns:p14="http://schemas.microsoft.com/office/powerpoint/2010/main" val="174460607"/>
              </p:ext>
            </p:extLst>
          </p:nvPr>
        </p:nvGraphicFramePr>
        <p:xfrm>
          <a:off x="6460998" y="1590261"/>
          <a:ext cx="5374810" cy="50425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6169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34F5-3BFB-FCA2-F920-8944C2B1573C}"/>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Whole Child Wellness</a:t>
            </a:r>
          </a:p>
        </p:txBody>
      </p:sp>
      <p:sp>
        <p:nvSpPr>
          <p:cNvPr id="13" name="Content Placeholder 12">
            <a:extLst>
              <a:ext uri="{FF2B5EF4-FFF2-40B4-BE49-F238E27FC236}">
                <a16:creationId xmlns:a16="http://schemas.microsoft.com/office/drawing/2014/main" id="{84F3BDD2-4DCF-06F4-0687-BDE1B5735601}"/>
              </a:ext>
            </a:extLst>
          </p:cNvPr>
          <p:cNvSpPr>
            <a:spLocks noGrp="1"/>
          </p:cNvSpPr>
          <p:nvPr>
            <p:ph idx="1"/>
          </p:nvPr>
        </p:nvSpPr>
        <p:spPr>
          <a:xfrm>
            <a:off x="838201" y="1825624"/>
            <a:ext cx="5257800" cy="4519191"/>
          </a:xfrm>
        </p:spPr>
        <p:txBody>
          <a:bodyPr>
            <a:normAutofit/>
          </a:bodyPr>
          <a:lstStyle/>
          <a:p>
            <a:pPr eaLnBrk="0" fontAlgn="base" hangingPunct="0">
              <a:lnSpc>
                <a:spcPct val="100000"/>
              </a:lnSpc>
              <a:spcBef>
                <a:spcPct val="0"/>
              </a:spcBef>
              <a:spcAft>
                <a:spcPct val="0"/>
              </a:spcAft>
            </a:pPr>
            <a:r>
              <a:rPr lang="en-US" altLang="en-US" sz="2600" dirty="0">
                <a:latin typeface="Arial" panose="020B0604020202020204" pitchFamily="34" charset="0"/>
              </a:rPr>
              <a:t>Healthy minds and bodies lead to better focus, attendance, and graduation rates.</a:t>
            </a:r>
          </a:p>
          <a:p>
            <a:pPr eaLnBrk="0" fontAlgn="base" hangingPunct="0">
              <a:lnSpc>
                <a:spcPct val="100000"/>
              </a:lnSpc>
              <a:spcBef>
                <a:spcPct val="0"/>
              </a:spcBef>
              <a:spcAft>
                <a:spcPct val="0"/>
              </a:spcAft>
            </a:pPr>
            <a:r>
              <a:rPr lang="en-US" altLang="en-US" sz="2600" dirty="0">
                <a:latin typeface="Arial" panose="020B0604020202020204" pitchFamily="34" charset="0"/>
              </a:rPr>
              <a:t>School-based health services reduce course failures and dropouts.</a:t>
            </a:r>
          </a:p>
          <a:p>
            <a:pPr eaLnBrk="0" fontAlgn="base" hangingPunct="0">
              <a:lnSpc>
                <a:spcPct val="100000"/>
              </a:lnSpc>
              <a:spcBef>
                <a:spcPct val="0"/>
              </a:spcBef>
              <a:spcAft>
                <a:spcPct val="0"/>
              </a:spcAft>
            </a:pPr>
            <a:r>
              <a:rPr lang="en-US" altLang="en-US" sz="2600" dirty="0">
                <a:latin typeface="Arial" panose="020B0604020202020204" pitchFamily="34" charset="0"/>
              </a:rPr>
              <a:t>Students’ attendance improves after visiting a school-based health center—</a:t>
            </a:r>
            <a:r>
              <a:rPr lang="en-US" altLang="en-US" sz="2600" b="1" dirty="0">
                <a:latin typeface="Arial" panose="020B0604020202020204" pitchFamily="34" charset="0"/>
              </a:rPr>
              <a:t>boosting ADA funding that supports schools districtwide.</a:t>
            </a:r>
            <a:endParaRPr lang="en-US" altLang="en-US" sz="2600" dirty="0">
              <a:latin typeface="Arial" panose="020B0604020202020204" pitchFamily="34" charset="0"/>
            </a:endParaRPr>
          </a:p>
          <a:p>
            <a:endParaRPr lang="en-US" sz="2600" dirty="0"/>
          </a:p>
        </p:txBody>
      </p:sp>
      <p:sp>
        <p:nvSpPr>
          <p:cNvPr id="14" name="TextBox 13">
            <a:extLst>
              <a:ext uri="{FF2B5EF4-FFF2-40B4-BE49-F238E27FC236}">
                <a16:creationId xmlns:a16="http://schemas.microsoft.com/office/drawing/2014/main" id="{FD33A155-E3AE-54D3-E3E5-89EA44AC9702}"/>
              </a:ext>
            </a:extLst>
          </p:cNvPr>
          <p:cNvSpPr txBox="1"/>
          <p:nvPr/>
        </p:nvSpPr>
        <p:spPr>
          <a:xfrm>
            <a:off x="5657306" y="6098692"/>
            <a:ext cx="6337028" cy="215444"/>
          </a:xfrm>
          <a:prstGeom prst="rect">
            <a:avLst/>
          </a:prstGeom>
          <a:noFill/>
        </p:spPr>
        <p:txBody>
          <a:bodyPr wrap="square">
            <a:spAutoFit/>
          </a:bodyPr>
          <a:lstStyle/>
          <a:p>
            <a:pPr algn="r"/>
            <a:r>
              <a:rPr lang="en-US" sz="800" i="1" dirty="0">
                <a:solidFill>
                  <a:schemeClr val="bg1">
                    <a:lumMod val="65000"/>
                  </a:schemeClr>
                </a:solidFill>
                <a:latin typeface="Arial" panose="020B0604020202020204" pitchFamily="34" charset="0"/>
                <a:cs typeface="Arial" panose="020B0604020202020204" pitchFamily="34" charset="0"/>
              </a:rPr>
              <a:t>Lim, C., et al. School Attendance Following Receipt of Care From a School-Based Health Center. J. of Adol. Health. Sept 12, 2023.</a:t>
            </a:r>
          </a:p>
        </p:txBody>
      </p:sp>
      <p:sp>
        <p:nvSpPr>
          <p:cNvPr id="15" name="TextBox 14">
            <a:extLst>
              <a:ext uri="{FF2B5EF4-FFF2-40B4-BE49-F238E27FC236}">
                <a16:creationId xmlns:a16="http://schemas.microsoft.com/office/drawing/2014/main" id="{C7183F8C-0904-1BB5-8F00-8A04B894896F}"/>
              </a:ext>
            </a:extLst>
          </p:cNvPr>
          <p:cNvSpPr txBox="1"/>
          <p:nvPr/>
        </p:nvSpPr>
        <p:spPr>
          <a:xfrm>
            <a:off x="6559420" y="6351457"/>
            <a:ext cx="5434914" cy="400110"/>
          </a:xfrm>
          <a:prstGeom prst="rect">
            <a:avLst/>
          </a:prstGeom>
          <a:noFill/>
        </p:spPr>
        <p:txBody>
          <a:bodyPr wrap="square">
            <a:spAutoFit/>
          </a:bodyPr>
          <a:lstStyle/>
          <a:p>
            <a:pPr algn="r"/>
            <a:r>
              <a:rPr lang="en-US" sz="1200" i="1" baseline="30000" dirty="0">
                <a:solidFill>
                  <a:schemeClr val="bg2">
                    <a:lumMod val="75000"/>
                  </a:schemeClr>
                </a:solidFill>
                <a:latin typeface="Arial" panose="020B0604020202020204" pitchFamily="34" charset="0"/>
                <a:cs typeface="Arial" panose="020B0604020202020204" pitchFamily="34" charset="0"/>
              </a:rPr>
              <a:t>https://www.lausd.org/Page/18488test scores and lower dropout rates. The Case for School-Based Health Centers | California School-Based Health Alliance</a:t>
            </a:r>
            <a:endParaRPr lang="en-US" sz="1200" i="1" dirty="0">
              <a:solidFill>
                <a:schemeClr val="bg2">
                  <a:lumMod val="75000"/>
                </a:schemeClr>
              </a:solidFill>
              <a:latin typeface="Arial" panose="020B0604020202020204" pitchFamily="34" charset="0"/>
              <a:cs typeface="Arial" panose="020B0604020202020204" pitchFamily="34" charset="0"/>
            </a:endParaRPr>
          </a:p>
        </p:txBody>
      </p:sp>
      <p:pic>
        <p:nvPicPr>
          <p:cNvPr id="19" name="Picture 18" descr="A close-up of a graph&#10;&#10;AI-generated content may be incorrect.">
            <a:extLst>
              <a:ext uri="{FF2B5EF4-FFF2-40B4-BE49-F238E27FC236}">
                <a16:creationId xmlns:a16="http://schemas.microsoft.com/office/drawing/2014/main" id="{C01F91CE-46EF-A4FA-3CF7-BEFF68172AA7}"/>
              </a:ext>
            </a:extLst>
          </p:cNvPr>
          <p:cNvPicPr>
            <a:picLocks noChangeAspect="1"/>
          </p:cNvPicPr>
          <p:nvPr/>
        </p:nvPicPr>
        <p:blipFill>
          <a:blip r:embed="rId2">
            <a:extLst>
              <a:ext uri="{28A0092B-C50C-407E-A947-70E740481C1C}">
                <a14:useLocalDpi xmlns:a14="http://schemas.microsoft.com/office/drawing/2010/main" val="0"/>
              </a:ext>
            </a:extLst>
          </a:blip>
          <a:srcRect l="20844" t="14624" r="12607" b="27483"/>
          <a:stretch/>
        </p:blipFill>
        <p:spPr>
          <a:xfrm>
            <a:off x="5990251" y="1728009"/>
            <a:ext cx="5906279" cy="3970332"/>
          </a:xfrm>
          <a:prstGeom prst="rect">
            <a:avLst/>
          </a:prstGeom>
        </p:spPr>
      </p:pic>
    </p:spTree>
    <p:extLst>
      <p:ext uri="{BB962C8B-B14F-4D97-AF65-F5344CB8AC3E}">
        <p14:creationId xmlns:p14="http://schemas.microsoft.com/office/powerpoint/2010/main" val="1957250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471B-510F-23EF-4CF5-14D5FC5BF56C}"/>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Rethinking Wellness Spaces</a:t>
            </a:r>
          </a:p>
        </p:txBody>
      </p:sp>
      <p:sp>
        <p:nvSpPr>
          <p:cNvPr id="3" name="Content Placeholder 2">
            <a:extLst>
              <a:ext uri="{FF2B5EF4-FFF2-40B4-BE49-F238E27FC236}">
                <a16:creationId xmlns:a16="http://schemas.microsoft.com/office/drawing/2014/main" id="{262A2E00-23CB-E614-01B1-4F5D73E6AD8D}"/>
              </a:ext>
            </a:extLst>
          </p:cNvPr>
          <p:cNvSpPr>
            <a:spLocks noGrp="1"/>
          </p:cNvSpPr>
          <p:nvPr>
            <p:ph idx="1"/>
          </p:nvPr>
        </p:nvSpPr>
        <p:spPr/>
        <p:txBody>
          <a:bodyPr/>
          <a:lstStyle/>
          <a:p>
            <a:pPr marL="0" indent="0">
              <a:buNone/>
            </a:pPr>
            <a:r>
              <a:rPr lang="en-US" dirty="0"/>
              <a:t>Which design elements would make you feel more comfortable in a health care setting?</a:t>
            </a:r>
          </a:p>
        </p:txBody>
      </p:sp>
    </p:spTree>
    <p:extLst>
      <p:ext uri="{BB962C8B-B14F-4D97-AF65-F5344CB8AC3E}">
        <p14:creationId xmlns:p14="http://schemas.microsoft.com/office/powerpoint/2010/main" val="715697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DD11E-E244-AE34-D8B2-00C117B74C79}"/>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Design as a Wellness Tool</a:t>
            </a:r>
          </a:p>
        </p:txBody>
      </p:sp>
      <p:sp>
        <p:nvSpPr>
          <p:cNvPr id="13" name="TextBox 12">
            <a:extLst>
              <a:ext uri="{FF2B5EF4-FFF2-40B4-BE49-F238E27FC236}">
                <a16:creationId xmlns:a16="http://schemas.microsoft.com/office/drawing/2014/main" id="{3259EDF3-5905-6963-D8A6-6A9EB4F8604F}"/>
              </a:ext>
            </a:extLst>
          </p:cNvPr>
          <p:cNvSpPr txBox="1"/>
          <p:nvPr/>
        </p:nvSpPr>
        <p:spPr>
          <a:xfrm>
            <a:off x="343575" y="1957238"/>
            <a:ext cx="3626225" cy="830997"/>
          </a:xfrm>
          <a:prstGeom prst="rect">
            <a:avLst/>
          </a:prstGeom>
          <a:noFill/>
        </p:spPr>
        <p:txBody>
          <a:bodyPr wrap="square">
            <a:spAutoFit/>
          </a:bodyPr>
          <a:lstStyle/>
          <a:p>
            <a:pPr algn="ctr">
              <a:lnSpc>
                <a:spcPct val="100000"/>
              </a:lnSpc>
            </a:pPr>
            <a:r>
              <a:rPr lang="en-US" sz="2400" dirty="0">
                <a:solidFill>
                  <a:schemeClr val="tx1">
                    <a:lumMod val="65000"/>
                    <a:lumOff val="35000"/>
                  </a:schemeClr>
                </a:solidFill>
                <a:latin typeface="DIN Engschrift Std" panose="020B0606020202020204" pitchFamily="34" charset="0"/>
              </a:rPr>
              <a:t>EVIDENCE/TRAUMA INFORMED DESIGN</a:t>
            </a:r>
          </a:p>
        </p:txBody>
      </p:sp>
      <p:sp>
        <p:nvSpPr>
          <p:cNvPr id="15" name="TextBox 14">
            <a:extLst>
              <a:ext uri="{FF2B5EF4-FFF2-40B4-BE49-F238E27FC236}">
                <a16:creationId xmlns:a16="http://schemas.microsoft.com/office/drawing/2014/main" id="{49D57D4C-9A7D-7238-8E56-2541A36CEB3A}"/>
              </a:ext>
            </a:extLst>
          </p:cNvPr>
          <p:cNvSpPr txBox="1"/>
          <p:nvPr/>
        </p:nvSpPr>
        <p:spPr>
          <a:xfrm>
            <a:off x="4204550" y="1982884"/>
            <a:ext cx="3626225" cy="461665"/>
          </a:xfrm>
          <a:prstGeom prst="rect">
            <a:avLst/>
          </a:prstGeom>
          <a:noFill/>
        </p:spPr>
        <p:txBody>
          <a:bodyPr wrap="square">
            <a:spAutoFit/>
          </a:bodyPr>
          <a:lstStyle/>
          <a:p>
            <a:pPr algn="ctr">
              <a:lnSpc>
                <a:spcPct val="100000"/>
              </a:lnSpc>
            </a:pPr>
            <a:r>
              <a:rPr lang="en-US" sz="2400" dirty="0">
                <a:solidFill>
                  <a:schemeClr val="tx1">
                    <a:lumMod val="65000"/>
                    <a:lumOff val="35000"/>
                  </a:schemeClr>
                </a:solidFill>
                <a:latin typeface="DIN Engschrift Std" panose="020B0606020202020204" pitchFamily="34" charset="0"/>
              </a:rPr>
              <a:t>CONNECTION TO NATURE/BIOPHILIA</a:t>
            </a:r>
          </a:p>
        </p:txBody>
      </p:sp>
      <p:sp>
        <p:nvSpPr>
          <p:cNvPr id="17" name="TextBox 16">
            <a:extLst>
              <a:ext uri="{FF2B5EF4-FFF2-40B4-BE49-F238E27FC236}">
                <a16:creationId xmlns:a16="http://schemas.microsoft.com/office/drawing/2014/main" id="{E889FA14-76CD-0DEF-E758-02FFCAE1164C}"/>
              </a:ext>
            </a:extLst>
          </p:cNvPr>
          <p:cNvSpPr txBox="1"/>
          <p:nvPr/>
        </p:nvSpPr>
        <p:spPr>
          <a:xfrm>
            <a:off x="8147557" y="1980693"/>
            <a:ext cx="3626225" cy="461665"/>
          </a:xfrm>
          <a:prstGeom prst="rect">
            <a:avLst/>
          </a:prstGeom>
          <a:noFill/>
        </p:spPr>
        <p:txBody>
          <a:bodyPr wrap="square">
            <a:spAutoFit/>
          </a:bodyPr>
          <a:lstStyle/>
          <a:p>
            <a:pPr algn="ctr">
              <a:lnSpc>
                <a:spcPct val="100000"/>
              </a:lnSpc>
            </a:pPr>
            <a:r>
              <a:rPr lang="en-US" sz="2400" dirty="0">
                <a:solidFill>
                  <a:schemeClr val="tx1">
                    <a:lumMod val="65000"/>
                    <a:lumOff val="35000"/>
                  </a:schemeClr>
                </a:solidFill>
                <a:latin typeface="DIN Engschrift Std" panose="020B0606020202020204" pitchFamily="34" charset="0"/>
              </a:rPr>
              <a:t>COMFORTING INTERIORS</a:t>
            </a:r>
          </a:p>
        </p:txBody>
      </p:sp>
      <p:pic>
        <p:nvPicPr>
          <p:cNvPr id="4098" name="Picture 2">
            <a:extLst>
              <a:ext uri="{FF2B5EF4-FFF2-40B4-BE49-F238E27FC236}">
                <a16:creationId xmlns:a16="http://schemas.microsoft.com/office/drawing/2014/main" id="{45CECD80-F6D6-9280-8971-D3425C54B0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90" r="1895"/>
          <a:stretch/>
        </p:blipFill>
        <p:spPr bwMode="auto">
          <a:xfrm>
            <a:off x="4610616" y="2726355"/>
            <a:ext cx="2814095" cy="28163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CB187B7-4559-92DF-C5DF-704E770BA929}"/>
              </a:ext>
            </a:extLst>
          </p:cNvPr>
          <p:cNvPicPr>
            <a:picLocks noChangeAspect="1"/>
          </p:cNvPicPr>
          <p:nvPr/>
        </p:nvPicPr>
        <p:blipFill>
          <a:blip r:embed="rId3"/>
          <a:srcRect l="23870" r="9472"/>
          <a:stretch/>
        </p:blipFill>
        <p:spPr>
          <a:xfrm>
            <a:off x="8628264" y="2701536"/>
            <a:ext cx="2814095" cy="2814467"/>
          </a:xfrm>
          <a:prstGeom prst="rect">
            <a:avLst/>
          </a:prstGeom>
        </p:spPr>
      </p:pic>
      <p:pic>
        <p:nvPicPr>
          <p:cNvPr id="23" name="Picture 22">
            <a:extLst>
              <a:ext uri="{FF2B5EF4-FFF2-40B4-BE49-F238E27FC236}">
                <a16:creationId xmlns:a16="http://schemas.microsoft.com/office/drawing/2014/main" id="{ED32DB16-F186-035C-2F9D-03935021C64B}"/>
              </a:ext>
            </a:extLst>
          </p:cNvPr>
          <p:cNvPicPr>
            <a:picLocks noChangeAspect="1"/>
          </p:cNvPicPr>
          <p:nvPr/>
        </p:nvPicPr>
        <p:blipFill>
          <a:blip r:embed="rId4"/>
          <a:stretch>
            <a:fillRect/>
          </a:stretch>
        </p:blipFill>
        <p:spPr>
          <a:xfrm>
            <a:off x="790622" y="2756742"/>
            <a:ext cx="2732130" cy="2785965"/>
          </a:xfrm>
          <a:prstGeom prst="rect">
            <a:avLst/>
          </a:prstGeom>
          <a:ln>
            <a:solidFill>
              <a:srgbClr val="44ABBF"/>
            </a:solidFill>
          </a:ln>
        </p:spPr>
      </p:pic>
    </p:spTree>
    <p:extLst>
      <p:ext uri="{BB962C8B-B14F-4D97-AF65-F5344CB8AC3E}">
        <p14:creationId xmlns:p14="http://schemas.microsoft.com/office/powerpoint/2010/main" val="376236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339BE-2BA7-ABB2-B017-9399977F6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0EC5D-1DBA-5898-06ED-1E8A732476C3}"/>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Design as a Wellness Tool</a:t>
            </a:r>
          </a:p>
        </p:txBody>
      </p:sp>
      <p:sp>
        <p:nvSpPr>
          <p:cNvPr id="13" name="TextBox 12">
            <a:extLst>
              <a:ext uri="{FF2B5EF4-FFF2-40B4-BE49-F238E27FC236}">
                <a16:creationId xmlns:a16="http://schemas.microsoft.com/office/drawing/2014/main" id="{292EB740-55D7-6394-F981-42D52E5F9EF3}"/>
              </a:ext>
            </a:extLst>
          </p:cNvPr>
          <p:cNvSpPr txBox="1"/>
          <p:nvPr/>
        </p:nvSpPr>
        <p:spPr>
          <a:xfrm>
            <a:off x="203347" y="1979804"/>
            <a:ext cx="3626225" cy="461665"/>
          </a:xfrm>
          <a:prstGeom prst="rect">
            <a:avLst/>
          </a:prstGeom>
          <a:noFill/>
        </p:spPr>
        <p:txBody>
          <a:bodyPr wrap="square">
            <a:spAutoFit/>
          </a:bodyPr>
          <a:lstStyle/>
          <a:p>
            <a:pPr algn="ctr">
              <a:lnSpc>
                <a:spcPct val="100000"/>
              </a:lnSpc>
            </a:pPr>
            <a:r>
              <a:rPr lang="en-US" sz="2400" dirty="0">
                <a:solidFill>
                  <a:schemeClr val="tx1">
                    <a:lumMod val="65000"/>
                    <a:lumOff val="35000"/>
                  </a:schemeClr>
                </a:solidFill>
                <a:latin typeface="DIN Engschrift Std" panose="020B0606020202020204" pitchFamily="34" charset="0"/>
              </a:rPr>
              <a:t>WELCOMING ENTRY</a:t>
            </a:r>
          </a:p>
        </p:txBody>
      </p:sp>
      <p:sp>
        <p:nvSpPr>
          <p:cNvPr id="15" name="TextBox 14">
            <a:extLst>
              <a:ext uri="{FF2B5EF4-FFF2-40B4-BE49-F238E27FC236}">
                <a16:creationId xmlns:a16="http://schemas.microsoft.com/office/drawing/2014/main" id="{82DA36FA-0DA9-C688-D57C-423FA921377E}"/>
              </a:ext>
            </a:extLst>
          </p:cNvPr>
          <p:cNvSpPr txBox="1"/>
          <p:nvPr/>
        </p:nvSpPr>
        <p:spPr>
          <a:xfrm>
            <a:off x="4282884" y="1979804"/>
            <a:ext cx="3626225" cy="461665"/>
          </a:xfrm>
          <a:prstGeom prst="rect">
            <a:avLst/>
          </a:prstGeom>
          <a:noFill/>
        </p:spPr>
        <p:txBody>
          <a:bodyPr wrap="square">
            <a:spAutoFit/>
          </a:bodyPr>
          <a:lstStyle/>
          <a:p>
            <a:pPr algn="ctr">
              <a:lnSpc>
                <a:spcPct val="100000"/>
              </a:lnSpc>
            </a:pPr>
            <a:r>
              <a:rPr lang="en-US" sz="2400" dirty="0">
                <a:solidFill>
                  <a:schemeClr val="tx1">
                    <a:lumMod val="65000"/>
                    <a:lumOff val="35000"/>
                  </a:schemeClr>
                </a:solidFill>
                <a:latin typeface="DIN Engschrift Std" panose="020B0606020202020204" pitchFamily="34" charset="0"/>
              </a:rPr>
              <a:t>ENHANCED PRIVACY &amp; SAFETY</a:t>
            </a:r>
          </a:p>
        </p:txBody>
      </p:sp>
      <p:sp>
        <p:nvSpPr>
          <p:cNvPr id="17" name="TextBox 16">
            <a:extLst>
              <a:ext uri="{FF2B5EF4-FFF2-40B4-BE49-F238E27FC236}">
                <a16:creationId xmlns:a16="http://schemas.microsoft.com/office/drawing/2014/main" id="{A24F87DC-35C2-7B92-90FD-C754FAE24F82}"/>
              </a:ext>
            </a:extLst>
          </p:cNvPr>
          <p:cNvSpPr txBox="1"/>
          <p:nvPr/>
        </p:nvSpPr>
        <p:spPr>
          <a:xfrm>
            <a:off x="8184876" y="1979804"/>
            <a:ext cx="3626225" cy="461665"/>
          </a:xfrm>
          <a:prstGeom prst="rect">
            <a:avLst/>
          </a:prstGeom>
          <a:noFill/>
        </p:spPr>
        <p:txBody>
          <a:bodyPr wrap="square">
            <a:spAutoFit/>
          </a:bodyPr>
          <a:lstStyle/>
          <a:p>
            <a:pPr algn="ctr">
              <a:lnSpc>
                <a:spcPct val="100000"/>
              </a:lnSpc>
            </a:pPr>
            <a:r>
              <a:rPr lang="en-US" sz="2400" dirty="0">
                <a:solidFill>
                  <a:schemeClr val="tx1">
                    <a:lumMod val="65000"/>
                    <a:lumOff val="35000"/>
                  </a:schemeClr>
                </a:solidFill>
                <a:latin typeface="DIN Engschrift Std" panose="020B0606020202020204" pitchFamily="34" charset="0"/>
              </a:rPr>
              <a:t>PATIENT CHOICE/ CONTROL</a:t>
            </a:r>
          </a:p>
        </p:txBody>
      </p:sp>
      <p:pic>
        <p:nvPicPr>
          <p:cNvPr id="3" name="Picture 2">
            <a:extLst>
              <a:ext uri="{FF2B5EF4-FFF2-40B4-BE49-F238E27FC236}">
                <a16:creationId xmlns:a16="http://schemas.microsoft.com/office/drawing/2014/main" id="{1EFE69EB-B014-94C2-7C12-7396EA14BD41}"/>
              </a:ext>
            </a:extLst>
          </p:cNvPr>
          <p:cNvPicPr>
            <a:picLocks noChangeAspect="1"/>
          </p:cNvPicPr>
          <p:nvPr/>
        </p:nvPicPr>
        <p:blipFill>
          <a:blip r:embed="rId2"/>
          <a:srcRect r="33388"/>
          <a:stretch/>
        </p:blipFill>
        <p:spPr>
          <a:xfrm>
            <a:off x="678853" y="2701536"/>
            <a:ext cx="2814095" cy="2816352"/>
          </a:xfrm>
          <a:prstGeom prst="rect">
            <a:avLst/>
          </a:prstGeom>
        </p:spPr>
      </p:pic>
      <p:pic>
        <p:nvPicPr>
          <p:cNvPr id="4" name="Picture 3">
            <a:extLst>
              <a:ext uri="{FF2B5EF4-FFF2-40B4-BE49-F238E27FC236}">
                <a16:creationId xmlns:a16="http://schemas.microsoft.com/office/drawing/2014/main" id="{E95172DD-FAAF-8578-5745-6D586ED870D6}"/>
              </a:ext>
            </a:extLst>
          </p:cNvPr>
          <p:cNvPicPr>
            <a:picLocks noChangeAspect="1"/>
          </p:cNvPicPr>
          <p:nvPr/>
        </p:nvPicPr>
        <p:blipFill>
          <a:blip r:embed="rId3"/>
          <a:srcRect l="16221" r="17669"/>
          <a:stretch/>
        </p:blipFill>
        <p:spPr>
          <a:xfrm>
            <a:off x="4699581" y="2700561"/>
            <a:ext cx="2792833" cy="2816352"/>
          </a:xfrm>
          <a:prstGeom prst="rect">
            <a:avLst/>
          </a:prstGeom>
        </p:spPr>
      </p:pic>
      <p:pic>
        <p:nvPicPr>
          <p:cNvPr id="5" name="Picture 4">
            <a:extLst>
              <a:ext uri="{FF2B5EF4-FFF2-40B4-BE49-F238E27FC236}">
                <a16:creationId xmlns:a16="http://schemas.microsoft.com/office/drawing/2014/main" id="{151532C0-36F3-CE0B-4E7D-8175DEFB5A74}"/>
              </a:ext>
            </a:extLst>
          </p:cNvPr>
          <p:cNvPicPr>
            <a:picLocks noChangeAspect="1"/>
          </p:cNvPicPr>
          <p:nvPr/>
        </p:nvPicPr>
        <p:blipFill>
          <a:blip r:embed="rId4"/>
          <a:srcRect l="13089" t="35" r="20320" b="-35"/>
          <a:stretch/>
        </p:blipFill>
        <p:spPr>
          <a:xfrm>
            <a:off x="8590942" y="2700561"/>
            <a:ext cx="2814095" cy="2817327"/>
          </a:xfrm>
          <a:prstGeom prst="rect">
            <a:avLst/>
          </a:prstGeom>
        </p:spPr>
      </p:pic>
    </p:spTree>
    <p:extLst>
      <p:ext uri="{BB962C8B-B14F-4D97-AF65-F5344CB8AC3E}">
        <p14:creationId xmlns:p14="http://schemas.microsoft.com/office/powerpoint/2010/main" val="229852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FAD9-29A2-C5DC-F2A9-0775300E3879}"/>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Design Principles</a:t>
            </a:r>
          </a:p>
        </p:txBody>
      </p:sp>
      <p:pic>
        <p:nvPicPr>
          <p:cNvPr id="11" name="Picture 10">
            <a:extLst>
              <a:ext uri="{FF2B5EF4-FFF2-40B4-BE49-F238E27FC236}">
                <a16:creationId xmlns:a16="http://schemas.microsoft.com/office/drawing/2014/main" id="{A4845FB8-2673-B61E-B547-94B4B87EB35C}"/>
              </a:ext>
            </a:extLst>
          </p:cNvPr>
          <p:cNvPicPr>
            <a:picLocks noChangeAspect="1"/>
          </p:cNvPicPr>
          <p:nvPr/>
        </p:nvPicPr>
        <p:blipFill>
          <a:blip r:embed="rId2"/>
          <a:srcRect l="11784" r="55654" b="5033"/>
          <a:stretch/>
        </p:blipFill>
        <p:spPr>
          <a:xfrm>
            <a:off x="522516" y="1772818"/>
            <a:ext cx="2155050" cy="4190101"/>
          </a:xfrm>
          <a:prstGeom prst="rect">
            <a:avLst/>
          </a:prstGeom>
        </p:spPr>
      </p:pic>
      <p:pic>
        <p:nvPicPr>
          <p:cNvPr id="16" name="Picture 15">
            <a:extLst>
              <a:ext uri="{FF2B5EF4-FFF2-40B4-BE49-F238E27FC236}">
                <a16:creationId xmlns:a16="http://schemas.microsoft.com/office/drawing/2014/main" id="{6EBAE044-9FE9-2C63-002B-47FBB0B89B82}"/>
              </a:ext>
            </a:extLst>
          </p:cNvPr>
          <p:cNvPicPr>
            <a:picLocks noChangeAspect="1"/>
          </p:cNvPicPr>
          <p:nvPr/>
        </p:nvPicPr>
        <p:blipFill>
          <a:blip r:embed="rId3"/>
          <a:srcRect l="19927" r="47606" b="5277"/>
          <a:stretch/>
        </p:blipFill>
        <p:spPr>
          <a:xfrm>
            <a:off x="2793346" y="1772817"/>
            <a:ext cx="2155050" cy="4190102"/>
          </a:xfrm>
          <a:prstGeom prst="rect">
            <a:avLst/>
          </a:prstGeom>
        </p:spPr>
      </p:pic>
      <p:pic>
        <p:nvPicPr>
          <p:cNvPr id="17" name="Picture 16">
            <a:extLst>
              <a:ext uri="{FF2B5EF4-FFF2-40B4-BE49-F238E27FC236}">
                <a16:creationId xmlns:a16="http://schemas.microsoft.com/office/drawing/2014/main" id="{FB1E8324-2084-34E1-7EB7-3ED71134BF52}"/>
              </a:ext>
            </a:extLst>
          </p:cNvPr>
          <p:cNvPicPr>
            <a:picLocks noChangeAspect="1"/>
          </p:cNvPicPr>
          <p:nvPr/>
        </p:nvPicPr>
        <p:blipFill>
          <a:blip r:embed="rId4"/>
          <a:srcRect l="16290" r="51093" b="5446"/>
          <a:stretch/>
        </p:blipFill>
        <p:spPr>
          <a:xfrm>
            <a:off x="5064176" y="1764902"/>
            <a:ext cx="2168128" cy="4190102"/>
          </a:xfrm>
          <a:prstGeom prst="rect">
            <a:avLst/>
          </a:prstGeom>
        </p:spPr>
      </p:pic>
      <p:pic>
        <p:nvPicPr>
          <p:cNvPr id="18" name="Picture 17">
            <a:extLst>
              <a:ext uri="{FF2B5EF4-FFF2-40B4-BE49-F238E27FC236}">
                <a16:creationId xmlns:a16="http://schemas.microsoft.com/office/drawing/2014/main" id="{72BEA677-4A81-2152-670D-CAF6AE6DF934}"/>
              </a:ext>
            </a:extLst>
          </p:cNvPr>
          <p:cNvPicPr>
            <a:picLocks noChangeAspect="1"/>
          </p:cNvPicPr>
          <p:nvPr/>
        </p:nvPicPr>
        <p:blipFill>
          <a:blip r:embed="rId5"/>
          <a:srcRect l="9016" r="58506" b="5199"/>
          <a:stretch/>
        </p:blipFill>
        <p:spPr>
          <a:xfrm>
            <a:off x="7369156" y="1761414"/>
            <a:ext cx="2155050" cy="4193589"/>
          </a:xfrm>
          <a:prstGeom prst="rect">
            <a:avLst/>
          </a:prstGeom>
        </p:spPr>
      </p:pic>
      <p:pic>
        <p:nvPicPr>
          <p:cNvPr id="19" name="Picture 18">
            <a:extLst>
              <a:ext uri="{FF2B5EF4-FFF2-40B4-BE49-F238E27FC236}">
                <a16:creationId xmlns:a16="http://schemas.microsoft.com/office/drawing/2014/main" id="{A9EE5066-34D4-2627-AE12-D96A93E32847}"/>
              </a:ext>
            </a:extLst>
          </p:cNvPr>
          <p:cNvPicPr>
            <a:picLocks noChangeAspect="1"/>
          </p:cNvPicPr>
          <p:nvPr/>
        </p:nvPicPr>
        <p:blipFill>
          <a:blip r:embed="rId6"/>
          <a:srcRect l="24011" r="43541" b="5546"/>
          <a:stretch/>
        </p:blipFill>
        <p:spPr>
          <a:xfrm>
            <a:off x="9661059" y="1772816"/>
            <a:ext cx="2155050" cy="4182187"/>
          </a:xfrm>
          <a:prstGeom prst="rect">
            <a:avLst/>
          </a:prstGeom>
        </p:spPr>
      </p:pic>
      <p:sp>
        <p:nvSpPr>
          <p:cNvPr id="20" name="Rectangle 19">
            <a:extLst>
              <a:ext uri="{FF2B5EF4-FFF2-40B4-BE49-F238E27FC236}">
                <a16:creationId xmlns:a16="http://schemas.microsoft.com/office/drawing/2014/main" id="{EA5E9F42-56EA-14CE-587F-D2AA99085F29}"/>
              </a:ext>
            </a:extLst>
          </p:cNvPr>
          <p:cNvSpPr/>
          <p:nvPr/>
        </p:nvSpPr>
        <p:spPr>
          <a:xfrm>
            <a:off x="522516" y="1761414"/>
            <a:ext cx="2155050" cy="4201505"/>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43E79A-27B3-94D2-5FBD-5718484C3BFB}"/>
              </a:ext>
            </a:extLst>
          </p:cNvPr>
          <p:cNvSpPr/>
          <p:nvPr/>
        </p:nvSpPr>
        <p:spPr>
          <a:xfrm>
            <a:off x="2793346" y="1761414"/>
            <a:ext cx="2155050" cy="4201505"/>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E1BFAC0-6E6D-A2CC-A445-C7F66A8940E9}"/>
              </a:ext>
            </a:extLst>
          </p:cNvPr>
          <p:cNvSpPr/>
          <p:nvPr/>
        </p:nvSpPr>
        <p:spPr>
          <a:xfrm>
            <a:off x="5056183" y="1761413"/>
            <a:ext cx="2189200" cy="4201505"/>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7F6204-3CD2-BABA-04E6-D311CC32D9DD}"/>
              </a:ext>
            </a:extLst>
          </p:cNvPr>
          <p:cNvSpPr/>
          <p:nvPr/>
        </p:nvSpPr>
        <p:spPr>
          <a:xfrm>
            <a:off x="7362616" y="1761414"/>
            <a:ext cx="2161589" cy="419358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416670E-CD1C-05F6-9A7C-FD0EC54F3C53}"/>
              </a:ext>
            </a:extLst>
          </p:cNvPr>
          <p:cNvSpPr/>
          <p:nvPr/>
        </p:nvSpPr>
        <p:spPr>
          <a:xfrm>
            <a:off x="9647979" y="1761414"/>
            <a:ext cx="2168129" cy="4182187"/>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36F0AE3-71A1-4233-5A73-27D3BFA7414F}"/>
              </a:ext>
            </a:extLst>
          </p:cNvPr>
          <p:cNvSpPr txBox="1"/>
          <p:nvPr/>
        </p:nvSpPr>
        <p:spPr>
          <a:xfrm>
            <a:off x="529056" y="2383400"/>
            <a:ext cx="2155050" cy="954107"/>
          </a:xfrm>
          <a:prstGeom prst="rect">
            <a:avLst/>
          </a:prstGeom>
          <a:noFill/>
        </p:spPr>
        <p:txBody>
          <a:bodyPr wrap="square">
            <a:spAutoFit/>
          </a:bodyPr>
          <a:lstStyle/>
          <a:p>
            <a:pPr algn="ctr">
              <a:lnSpc>
                <a:spcPct val="100000"/>
              </a:lnSpc>
            </a:pPr>
            <a:r>
              <a:rPr lang="en-US" sz="2800" dirty="0">
                <a:solidFill>
                  <a:schemeClr val="tx1">
                    <a:lumMod val="75000"/>
                    <a:lumOff val="25000"/>
                  </a:schemeClr>
                </a:solidFill>
                <a:latin typeface="DIN Engschrift Std" panose="020B0606020202020204" pitchFamily="34" charset="0"/>
              </a:rPr>
              <a:t>POSTIVE USER EXPERIENCE</a:t>
            </a:r>
          </a:p>
        </p:txBody>
      </p:sp>
      <p:sp>
        <p:nvSpPr>
          <p:cNvPr id="26" name="TextBox 25">
            <a:extLst>
              <a:ext uri="{FF2B5EF4-FFF2-40B4-BE49-F238E27FC236}">
                <a16:creationId xmlns:a16="http://schemas.microsoft.com/office/drawing/2014/main" id="{6DB66A27-38EA-E754-6A70-2946ED94000F}"/>
              </a:ext>
            </a:extLst>
          </p:cNvPr>
          <p:cNvSpPr txBox="1"/>
          <p:nvPr/>
        </p:nvSpPr>
        <p:spPr>
          <a:xfrm>
            <a:off x="2778814" y="2383400"/>
            <a:ext cx="2155050" cy="1384995"/>
          </a:xfrm>
          <a:prstGeom prst="rect">
            <a:avLst/>
          </a:prstGeom>
          <a:noFill/>
        </p:spPr>
        <p:txBody>
          <a:bodyPr wrap="square">
            <a:spAutoFit/>
          </a:bodyPr>
          <a:lstStyle/>
          <a:p>
            <a:pPr algn="ctr">
              <a:lnSpc>
                <a:spcPct val="100000"/>
              </a:lnSpc>
            </a:pPr>
            <a:r>
              <a:rPr lang="en-US" sz="2800" dirty="0">
                <a:solidFill>
                  <a:schemeClr val="tx1">
                    <a:lumMod val="75000"/>
                    <a:lumOff val="25000"/>
                  </a:schemeClr>
                </a:solidFill>
                <a:latin typeface="DIN Engschrift Std" panose="020B0606020202020204" pitchFamily="34" charset="0"/>
              </a:rPr>
              <a:t>CREATE A HEALING ENVIRONMENT</a:t>
            </a:r>
          </a:p>
        </p:txBody>
      </p:sp>
      <p:sp>
        <p:nvSpPr>
          <p:cNvPr id="27" name="TextBox 26">
            <a:extLst>
              <a:ext uri="{FF2B5EF4-FFF2-40B4-BE49-F238E27FC236}">
                <a16:creationId xmlns:a16="http://schemas.microsoft.com/office/drawing/2014/main" id="{1F20AAEF-DDD4-AB32-F13C-7ADBB1B8E77C}"/>
              </a:ext>
            </a:extLst>
          </p:cNvPr>
          <p:cNvSpPr txBox="1"/>
          <p:nvPr/>
        </p:nvSpPr>
        <p:spPr>
          <a:xfrm>
            <a:off x="5056183" y="2383400"/>
            <a:ext cx="2155050" cy="1384995"/>
          </a:xfrm>
          <a:prstGeom prst="rect">
            <a:avLst/>
          </a:prstGeom>
          <a:noFill/>
        </p:spPr>
        <p:txBody>
          <a:bodyPr wrap="square">
            <a:spAutoFit/>
          </a:bodyPr>
          <a:lstStyle/>
          <a:p>
            <a:pPr algn="ctr">
              <a:lnSpc>
                <a:spcPct val="100000"/>
              </a:lnSpc>
            </a:pPr>
            <a:r>
              <a:rPr lang="en-US" sz="2800" dirty="0">
                <a:solidFill>
                  <a:schemeClr val="tx1">
                    <a:lumMod val="75000"/>
                    <a:lumOff val="25000"/>
                  </a:schemeClr>
                </a:solidFill>
                <a:latin typeface="DIN Engschrift Std" panose="020B0606020202020204" pitchFamily="34" charset="0"/>
              </a:rPr>
              <a:t>SUPPORT OPERATIONAL EFFICIENCY</a:t>
            </a:r>
          </a:p>
        </p:txBody>
      </p:sp>
      <p:sp>
        <p:nvSpPr>
          <p:cNvPr id="28" name="TextBox 27">
            <a:extLst>
              <a:ext uri="{FF2B5EF4-FFF2-40B4-BE49-F238E27FC236}">
                <a16:creationId xmlns:a16="http://schemas.microsoft.com/office/drawing/2014/main" id="{1A395815-1F55-018F-428F-A65EEF6C2C8F}"/>
              </a:ext>
            </a:extLst>
          </p:cNvPr>
          <p:cNvSpPr txBox="1"/>
          <p:nvPr/>
        </p:nvSpPr>
        <p:spPr>
          <a:xfrm>
            <a:off x="9641438" y="2420296"/>
            <a:ext cx="2155050" cy="954107"/>
          </a:xfrm>
          <a:prstGeom prst="rect">
            <a:avLst/>
          </a:prstGeom>
          <a:noFill/>
        </p:spPr>
        <p:txBody>
          <a:bodyPr wrap="square">
            <a:spAutoFit/>
          </a:bodyPr>
          <a:lstStyle/>
          <a:p>
            <a:pPr algn="ctr">
              <a:lnSpc>
                <a:spcPct val="100000"/>
              </a:lnSpc>
            </a:pPr>
            <a:r>
              <a:rPr lang="en-US" sz="2800" dirty="0">
                <a:solidFill>
                  <a:schemeClr val="tx1">
                    <a:lumMod val="75000"/>
                    <a:lumOff val="25000"/>
                  </a:schemeClr>
                </a:solidFill>
                <a:latin typeface="DIN Engschrift Std" panose="020B0606020202020204" pitchFamily="34" charset="0"/>
              </a:rPr>
              <a:t>PLAN FOR FLEXIBILITY</a:t>
            </a:r>
          </a:p>
        </p:txBody>
      </p:sp>
      <p:sp>
        <p:nvSpPr>
          <p:cNvPr id="29" name="TextBox 28">
            <a:extLst>
              <a:ext uri="{FF2B5EF4-FFF2-40B4-BE49-F238E27FC236}">
                <a16:creationId xmlns:a16="http://schemas.microsoft.com/office/drawing/2014/main" id="{0A07FD12-93A5-69EE-AF1E-7AA89C9F8B15}"/>
              </a:ext>
            </a:extLst>
          </p:cNvPr>
          <p:cNvSpPr txBox="1"/>
          <p:nvPr/>
        </p:nvSpPr>
        <p:spPr>
          <a:xfrm>
            <a:off x="7382236" y="2383400"/>
            <a:ext cx="2155050" cy="954107"/>
          </a:xfrm>
          <a:prstGeom prst="rect">
            <a:avLst/>
          </a:prstGeom>
          <a:noFill/>
        </p:spPr>
        <p:txBody>
          <a:bodyPr wrap="square">
            <a:spAutoFit/>
          </a:bodyPr>
          <a:lstStyle/>
          <a:p>
            <a:pPr algn="ctr">
              <a:lnSpc>
                <a:spcPct val="100000"/>
              </a:lnSpc>
            </a:pPr>
            <a:r>
              <a:rPr lang="en-US" sz="2800" dirty="0">
                <a:solidFill>
                  <a:schemeClr val="tx1">
                    <a:lumMod val="75000"/>
                    <a:lumOff val="25000"/>
                  </a:schemeClr>
                </a:solidFill>
                <a:latin typeface="DIN Engschrift Std" panose="020B0606020202020204" pitchFamily="34" charset="0"/>
              </a:rPr>
              <a:t>ENCOURAGE COLLABORATION</a:t>
            </a:r>
          </a:p>
        </p:txBody>
      </p:sp>
      <p:sp>
        <p:nvSpPr>
          <p:cNvPr id="30" name="TextBox 29">
            <a:extLst>
              <a:ext uri="{FF2B5EF4-FFF2-40B4-BE49-F238E27FC236}">
                <a16:creationId xmlns:a16="http://schemas.microsoft.com/office/drawing/2014/main" id="{3E82BAEE-9CCD-DEDD-EDFF-F4624101850D}"/>
              </a:ext>
            </a:extLst>
          </p:cNvPr>
          <p:cNvSpPr txBox="1"/>
          <p:nvPr/>
        </p:nvSpPr>
        <p:spPr>
          <a:xfrm>
            <a:off x="481825" y="4099516"/>
            <a:ext cx="2155050" cy="1323439"/>
          </a:xfrm>
          <a:prstGeom prst="rect">
            <a:avLst/>
          </a:prstGeom>
          <a:noFill/>
        </p:spPr>
        <p:txBody>
          <a:bodyPr wrap="square">
            <a:spAutoFit/>
          </a:bodyPr>
          <a:lstStyle/>
          <a:p>
            <a:pPr algn="ctr">
              <a:lnSpc>
                <a:spcPct val="100000"/>
              </a:lnSpc>
            </a:pPr>
            <a:r>
              <a:rPr lang="en-US" sz="2000" dirty="0">
                <a:solidFill>
                  <a:schemeClr val="tx1">
                    <a:lumMod val="75000"/>
                    <a:lumOff val="25000"/>
                  </a:schemeClr>
                </a:solidFill>
                <a:latin typeface="Arial" panose="020B0604020202020204" pitchFamily="34" charset="0"/>
                <a:cs typeface="Arial" panose="020B0604020202020204" pitchFamily="34" charset="0"/>
              </a:rPr>
              <a:t>Patients, Students, Family Members, Visitors &amp; Staff</a:t>
            </a:r>
          </a:p>
        </p:txBody>
      </p:sp>
      <p:sp>
        <p:nvSpPr>
          <p:cNvPr id="31" name="TextBox 30">
            <a:extLst>
              <a:ext uri="{FF2B5EF4-FFF2-40B4-BE49-F238E27FC236}">
                <a16:creationId xmlns:a16="http://schemas.microsoft.com/office/drawing/2014/main" id="{B934E489-EF4B-FF41-A3CE-597BD89DFA3F}"/>
              </a:ext>
            </a:extLst>
          </p:cNvPr>
          <p:cNvSpPr txBox="1"/>
          <p:nvPr/>
        </p:nvSpPr>
        <p:spPr>
          <a:xfrm>
            <a:off x="2759194" y="4167878"/>
            <a:ext cx="2155050" cy="1015663"/>
          </a:xfrm>
          <a:prstGeom prst="rect">
            <a:avLst/>
          </a:prstGeom>
          <a:noFill/>
        </p:spPr>
        <p:txBody>
          <a:bodyPr wrap="square">
            <a:spAutoFit/>
          </a:bodyPr>
          <a:lstStyle/>
          <a:p>
            <a:pPr algn="ctr">
              <a:lnSpc>
                <a:spcPct val="100000"/>
              </a:lnSpc>
            </a:pPr>
            <a:r>
              <a:rPr lang="en-US" sz="2000" dirty="0">
                <a:solidFill>
                  <a:schemeClr val="tx1">
                    <a:lumMod val="75000"/>
                    <a:lumOff val="25000"/>
                  </a:schemeClr>
                </a:solidFill>
                <a:latin typeface="Arial" panose="020B0604020202020204" pitchFamily="34" charset="0"/>
                <a:cs typeface="Arial" panose="020B0604020202020204" pitchFamily="34" charset="0"/>
              </a:rPr>
              <a:t>Wellness-Orientated Design</a:t>
            </a:r>
          </a:p>
        </p:txBody>
      </p:sp>
      <p:sp>
        <p:nvSpPr>
          <p:cNvPr id="32" name="TextBox 31">
            <a:extLst>
              <a:ext uri="{FF2B5EF4-FFF2-40B4-BE49-F238E27FC236}">
                <a16:creationId xmlns:a16="http://schemas.microsoft.com/office/drawing/2014/main" id="{F102B651-E9F8-784E-E94C-92054164FCFA}"/>
              </a:ext>
            </a:extLst>
          </p:cNvPr>
          <p:cNvSpPr txBox="1"/>
          <p:nvPr/>
        </p:nvSpPr>
        <p:spPr>
          <a:xfrm>
            <a:off x="5056183" y="4167877"/>
            <a:ext cx="2155050" cy="707886"/>
          </a:xfrm>
          <a:prstGeom prst="rect">
            <a:avLst/>
          </a:prstGeom>
          <a:noFill/>
        </p:spPr>
        <p:txBody>
          <a:bodyPr wrap="square">
            <a:spAutoFit/>
          </a:bodyPr>
          <a:lstStyle/>
          <a:p>
            <a:pPr algn="ctr">
              <a:lnSpc>
                <a:spcPct val="100000"/>
              </a:lnSpc>
            </a:pPr>
            <a:r>
              <a:rPr lang="en-US" sz="2000" dirty="0">
                <a:solidFill>
                  <a:schemeClr val="tx1">
                    <a:lumMod val="75000"/>
                    <a:lumOff val="25000"/>
                  </a:schemeClr>
                </a:solidFill>
                <a:latin typeface="Arial" panose="020B0604020202020204" pitchFamily="34" charset="0"/>
                <a:cs typeface="Arial" panose="020B0604020202020204" pitchFamily="34" charset="0"/>
              </a:rPr>
              <a:t>Program &amp; Space Planning </a:t>
            </a:r>
          </a:p>
        </p:txBody>
      </p:sp>
      <p:sp>
        <p:nvSpPr>
          <p:cNvPr id="33" name="TextBox 32">
            <a:extLst>
              <a:ext uri="{FF2B5EF4-FFF2-40B4-BE49-F238E27FC236}">
                <a16:creationId xmlns:a16="http://schemas.microsoft.com/office/drawing/2014/main" id="{5322E7B8-93AA-D0F5-9353-AEA00F069E82}"/>
              </a:ext>
            </a:extLst>
          </p:cNvPr>
          <p:cNvSpPr txBox="1"/>
          <p:nvPr/>
        </p:nvSpPr>
        <p:spPr>
          <a:xfrm>
            <a:off x="9621818" y="4326779"/>
            <a:ext cx="2155050" cy="707886"/>
          </a:xfrm>
          <a:prstGeom prst="rect">
            <a:avLst/>
          </a:prstGeom>
          <a:noFill/>
        </p:spPr>
        <p:txBody>
          <a:bodyPr wrap="square">
            <a:spAutoFit/>
          </a:bodyPr>
          <a:lstStyle/>
          <a:p>
            <a:pPr algn="ctr">
              <a:lnSpc>
                <a:spcPct val="100000"/>
              </a:lnSpc>
            </a:pPr>
            <a:r>
              <a:rPr lang="en-US" sz="2000" dirty="0">
                <a:solidFill>
                  <a:schemeClr val="tx1">
                    <a:lumMod val="75000"/>
                    <a:lumOff val="25000"/>
                  </a:schemeClr>
                </a:solidFill>
                <a:latin typeface="Arial" panose="020B0604020202020204" pitchFamily="34" charset="0"/>
                <a:cs typeface="Arial" panose="020B0604020202020204" pitchFamily="34" charset="0"/>
              </a:rPr>
              <a:t>Adaptable for Future Needs</a:t>
            </a:r>
          </a:p>
        </p:txBody>
      </p:sp>
      <p:sp>
        <p:nvSpPr>
          <p:cNvPr id="34" name="TextBox 33">
            <a:extLst>
              <a:ext uri="{FF2B5EF4-FFF2-40B4-BE49-F238E27FC236}">
                <a16:creationId xmlns:a16="http://schemas.microsoft.com/office/drawing/2014/main" id="{3F94DF7F-1BB7-7DE5-8DA5-0D196892E85F}"/>
              </a:ext>
            </a:extLst>
          </p:cNvPr>
          <p:cNvSpPr txBox="1"/>
          <p:nvPr/>
        </p:nvSpPr>
        <p:spPr>
          <a:xfrm>
            <a:off x="7362615" y="4167878"/>
            <a:ext cx="2155050" cy="707886"/>
          </a:xfrm>
          <a:prstGeom prst="rect">
            <a:avLst/>
          </a:prstGeom>
          <a:noFill/>
        </p:spPr>
        <p:txBody>
          <a:bodyPr wrap="square">
            <a:spAutoFit/>
          </a:bodyPr>
          <a:lstStyle/>
          <a:p>
            <a:pPr algn="ctr">
              <a:lnSpc>
                <a:spcPct val="100000"/>
              </a:lnSpc>
            </a:pPr>
            <a:r>
              <a:rPr lang="en-US" sz="2000" dirty="0">
                <a:solidFill>
                  <a:schemeClr val="tx1">
                    <a:lumMod val="75000"/>
                    <a:lumOff val="25000"/>
                  </a:schemeClr>
                </a:solidFill>
                <a:latin typeface="Arial" panose="020B0604020202020204" pitchFamily="34" charset="0"/>
                <a:cs typeface="Arial" panose="020B0604020202020204" pitchFamily="34" charset="0"/>
              </a:rPr>
              <a:t>Integrated Spaces</a:t>
            </a:r>
          </a:p>
        </p:txBody>
      </p:sp>
    </p:spTree>
    <p:extLst>
      <p:ext uri="{BB962C8B-B14F-4D97-AF65-F5344CB8AC3E}">
        <p14:creationId xmlns:p14="http://schemas.microsoft.com/office/powerpoint/2010/main" val="1189902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3573-24F5-65A3-708C-F0753C3EE3B5}"/>
              </a:ext>
            </a:extLst>
          </p:cNvPr>
          <p:cNvSpPr>
            <a:spLocks noGrp="1"/>
          </p:cNvSpPr>
          <p:nvPr>
            <p:ph type="title"/>
          </p:nvPr>
        </p:nvSpPr>
        <p:spPr>
          <a:xfrm>
            <a:off x="838200" y="346463"/>
            <a:ext cx="10515600" cy="1325563"/>
          </a:xfrm>
        </p:spPr>
        <p:txBody>
          <a:bodyPr>
            <a:normAutofit/>
          </a:bodyPr>
          <a:lstStyle/>
          <a:p>
            <a:r>
              <a:rPr lang="en-US" sz="4200" dirty="0">
                <a:latin typeface="Arial" panose="020B0604020202020204" pitchFamily="34" charset="0"/>
                <a:cs typeface="Arial" panose="020B0604020202020204" pitchFamily="34" charset="0"/>
              </a:rPr>
              <a:t>Speakers List</a:t>
            </a:r>
          </a:p>
        </p:txBody>
      </p:sp>
      <p:sp>
        <p:nvSpPr>
          <p:cNvPr id="11" name="Content Placeholder 10">
            <a:extLst>
              <a:ext uri="{FF2B5EF4-FFF2-40B4-BE49-F238E27FC236}">
                <a16:creationId xmlns:a16="http://schemas.microsoft.com/office/drawing/2014/main" id="{A36814C1-BC01-F467-2780-35E7008EA9F8}"/>
              </a:ext>
            </a:extLst>
          </p:cNvPr>
          <p:cNvSpPr>
            <a:spLocks noGrp="1"/>
          </p:cNvSpPr>
          <p:nvPr>
            <p:ph idx="1"/>
          </p:nvPr>
        </p:nvSpPr>
        <p:spPr/>
        <p:txBody>
          <a:bodyPr/>
          <a:lstStyle/>
          <a:p>
            <a:pPr marL="0" indent="0">
              <a:buNone/>
            </a:pPr>
            <a:r>
              <a:rPr lang="en-US" dirty="0">
                <a:solidFill>
                  <a:srgbClr val="33ACC3"/>
                </a:solidFill>
                <a:latin typeface="Arial" panose="020B0604020202020204" pitchFamily="34" charset="0"/>
                <a:cs typeface="Arial" panose="020B0604020202020204" pitchFamily="34" charset="0"/>
              </a:rPr>
              <a:t>Virginia Marquardt,  AIA, NCARB, LEED AP</a:t>
            </a:r>
          </a:p>
          <a:p>
            <a:pPr marL="0" indent="0">
              <a:buNone/>
            </a:pPr>
            <a:r>
              <a:rPr lang="en-US" dirty="0">
                <a:latin typeface="Arial" panose="020B0604020202020204" pitchFamily="34" charset="0"/>
                <a:cs typeface="Arial" panose="020B0604020202020204" pitchFamily="34" charset="0"/>
              </a:rPr>
              <a:t>Principal In Charge- HMC Architects</a:t>
            </a:r>
          </a:p>
          <a:p>
            <a:pPr marL="0" indent="0">
              <a:buNone/>
            </a:pPr>
            <a:endParaRPr lang="en-US" dirty="0">
              <a:solidFill>
                <a:srgbClr val="1F6D87"/>
              </a:solidFill>
              <a:latin typeface="Arial" panose="020B0604020202020204" pitchFamily="34" charset="0"/>
              <a:cs typeface="Arial" panose="020B0604020202020204" pitchFamily="34" charset="0"/>
            </a:endParaRPr>
          </a:p>
          <a:p>
            <a:pPr marL="0" indent="0">
              <a:buNone/>
            </a:pPr>
            <a:r>
              <a:rPr lang="en-US" dirty="0">
                <a:solidFill>
                  <a:srgbClr val="FFC000"/>
                </a:solidFill>
                <a:latin typeface="Arial" panose="020B0604020202020204" pitchFamily="34" charset="0"/>
                <a:cs typeface="Arial" panose="020B0604020202020204" pitchFamily="34" charset="0"/>
              </a:rPr>
              <a:t>Alexis Garcia, Assoc. AIA</a:t>
            </a:r>
          </a:p>
          <a:p>
            <a:pPr marL="0" indent="0">
              <a:buNone/>
            </a:pPr>
            <a:r>
              <a:rPr lang="en-US" dirty="0">
                <a:latin typeface="Arial" panose="020B0604020202020204" pitchFamily="34" charset="0"/>
                <a:cs typeface="Arial" panose="020B0604020202020204" pitchFamily="34" charset="0"/>
              </a:rPr>
              <a:t>Project Designer - HMC Architects</a:t>
            </a:r>
          </a:p>
          <a:p>
            <a:endParaRPr lang="en-US" dirty="0"/>
          </a:p>
        </p:txBody>
      </p:sp>
    </p:spTree>
    <p:extLst>
      <p:ext uri="{BB962C8B-B14F-4D97-AF65-F5344CB8AC3E}">
        <p14:creationId xmlns:p14="http://schemas.microsoft.com/office/powerpoint/2010/main" val="2497710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7F7E-ED29-EBE6-2446-B4445D948BFC}"/>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LAUSD Wellness Center Case Studies</a:t>
            </a:r>
          </a:p>
        </p:txBody>
      </p:sp>
      <p:pic>
        <p:nvPicPr>
          <p:cNvPr id="5" name="Content Placeholder 4" descr="A map of a city&#10;&#10;AI-generated content may be incorrect.">
            <a:extLst>
              <a:ext uri="{FF2B5EF4-FFF2-40B4-BE49-F238E27FC236}">
                <a16:creationId xmlns:a16="http://schemas.microsoft.com/office/drawing/2014/main" id="{10EB5622-4BB3-2A62-9E64-3AE1228E9B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4939" y="1690686"/>
            <a:ext cx="5870080" cy="4889017"/>
          </a:xfrm>
        </p:spPr>
      </p:pic>
      <p:sp>
        <p:nvSpPr>
          <p:cNvPr id="7" name="Content Placeholder 2">
            <a:extLst>
              <a:ext uri="{FF2B5EF4-FFF2-40B4-BE49-F238E27FC236}">
                <a16:creationId xmlns:a16="http://schemas.microsoft.com/office/drawing/2014/main" id="{42ED0EE3-A2E2-352A-3AC6-C507D59DD83B}"/>
              </a:ext>
            </a:extLst>
          </p:cNvPr>
          <p:cNvSpPr txBox="1">
            <a:spLocks/>
          </p:cNvSpPr>
          <p:nvPr/>
        </p:nvSpPr>
        <p:spPr>
          <a:xfrm>
            <a:off x="689114" y="1690686"/>
            <a:ext cx="4757529" cy="1022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600" dirty="0">
                <a:latin typeface="Arial" panose="020B0604020202020204" pitchFamily="34" charset="0"/>
                <a:cs typeface="Arial" panose="020B0604020202020204" pitchFamily="34" charset="0"/>
              </a:rPr>
              <a:t>Los Angeles High School</a:t>
            </a:r>
          </a:p>
          <a:p>
            <a:pPr marL="514350" indent="-514350">
              <a:buFont typeface="+mj-lt"/>
              <a:buAutoNum type="arabicPeriod"/>
            </a:pPr>
            <a:r>
              <a:rPr lang="en-US" sz="2600" dirty="0">
                <a:latin typeface="Arial" panose="020B0604020202020204" pitchFamily="34" charset="0"/>
                <a:cs typeface="Arial" panose="020B0604020202020204" pitchFamily="34" charset="0"/>
              </a:rPr>
              <a:t>Wilmington Middle School</a:t>
            </a:r>
          </a:p>
        </p:txBody>
      </p:sp>
      <p:pic>
        <p:nvPicPr>
          <p:cNvPr id="8" name="Picture 7">
            <a:extLst>
              <a:ext uri="{FF2B5EF4-FFF2-40B4-BE49-F238E27FC236}">
                <a16:creationId xmlns:a16="http://schemas.microsoft.com/office/drawing/2014/main" id="{BEFE1C50-8C0A-019F-05CE-32B7A1554F87}"/>
              </a:ext>
            </a:extLst>
          </p:cNvPr>
          <p:cNvPicPr>
            <a:picLocks noChangeAspect="1"/>
          </p:cNvPicPr>
          <p:nvPr/>
        </p:nvPicPr>
        <p:blipFill>
          <a:blip r:embed="rId3"/>
          <a:stretch>
            <a:fillRect/>
          </a:stretch>
        </p:blipFill>
        <p:spPr>
          <a:xfrm>
            <a:off x="808382" y="3429000"/>
            <a:ext cx="1914525" cy="1914525"/>
          </a:xfrm>
          <a:prstGeom prst="rect">
            <a:avLst/>
          </a:prstGeom>
        </p:spPr>
      </p:pic>
      <p:pic>
        <p:nvPicPr>
          <p:cNvPr id="9" name="Picture 8">
            <a:extLst>
              <a:ext uri="{FF2B5EF4-FFF2-40B4-BE49-F238E27FC236}">
                <a16:creationId xmlns:a16="http://schemas.microsoft.com/office/drawing/2014/main" id="{7FE66A53-742E-B45C-041A-47FA1B7F7778}"/>
              </a:ext>
            </a:extLst>
          </p:cNvPr>
          <p:cNvPicPr>
            <a:picLocks noChangeAspect="1"/>
          </p:cNvPicPr>
          <p:nvPr/>
        </p:nvPicPr>
        <p:blipFill>
          <a:blip r:embed="rId4"/>
          <a:stretch>
            <a:fillRect/>
          </a:stretch>
        </p:blipFill>
        <p:spPr>
          <a:xfrm>
            <a:off x="3018661" y="3095762"/>
            <a:ext cx="2427982" cy="2678873"/>
          </a:xfrm>
          <a:prstGeom prst="rect">
            <a:avLst/>
          </a:prstGeom>
        </p:spPr>
      </p:pic>
    </p:spTree>
    <p:extLst>
      <p:ext uri="{BB962C8B-B14F-4D97-AF65-F5344CB8AC3E}">
        <p14:creationId xmlns:p14="http://schemas.microsoft.com/office/powerpoint/2010/main" val="811203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BAE5-E320-9C9E-50C2-3E22DC7B5CFA}"/>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Case Study 1 – Los Angeles High School</a:t>
            </a:r>
          </a:p>
        </p:txBody>
      </p:sp>
      <p:pic>
        <p:nvPicPr>
          <p:cNvPr id="5" name="Content Placeholder 4" descr="A map of a city&#10;&#10;AI-generated content may be incorrect.">
            <a:extLst>
              <a:ext uri="{FF2B5EF4-FFF2-40B4-BE49-F238E27FC236}">
                <a16:creationId xmlns:a16="http://schemas.microsoft.com/office/drawing/2014/main" id="{3CE4F4DD-5F91-338A-E345-07870A3CF4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0" r="-25"/>
          <a:stretch/>
        </p:blipFill>
        <p:spPr>
          <a:xfrm>
            <a:off x="101310" y="1652837"/>
            <a:ext cx="5834268" cy="4840037"/>
          </a:xfrm>
        </p:spPr>
      </p:pic>
      <p:pic>
        <p:nvPicPr>
          <p:cNvPr id="7" name="Picture 6" descr="An aerial view of a baseball field&#10;&#10;AI-generated content may be incorrect.">
            <a:extLst>
              <a:ext uri="{FF2B5EF4-FFF2-40B4-BE49-F238E27FC236}">
                <a16:creationId xmlns:a16="http://schemas.microsoft.com/office/drawing/2014/main" id="{D4C7D58D-7458-F915-CB5F-475C3F2FDA95}"/>
              </a:ext>
            </a:extLst>
          </p:cNvPr>
          <p:cNvPicPr>
            <a:picLocks noChangeAspect="1"/>
          </p:cNvPicPr>
          <p:nvPr/>
        </p:nvPicPr>
        <p:blipFill>
          <a:blip r:embed="rId3">
            <a:extLst>
              <a:ext uri="{28A0092B-C50C-407E-A947-70E740481C1C}">
                <a14:useLocalDpi xmlns:a14="http://schemas.microsoft.com/office/drawing/2010/main" val="0"/>
              </a:ext>
            </a:extLst>
          </a:blip>
          <a:srcRect l="16117" t="7579" r="16739" b="14246"/>
          <a:stretch/>
        </p:blipFill>
        <p:spPr>
          <a:xfrm>
            <a:off x="5935578" y="1652838"/>
            <a:ext cx="6256422" cy="4840037"/>
          </a:xfrm>
          <a:prstGeom prst="rect">
            <a:avLst/>
          </a:prstGeom>
        </p:spPr>
      </p:pic>
    </p:spTree>
    <p:extLst>
      <p:ext uri="{BB962C8B-B14F-4D97-AF65-F5344CB8AC3E}">
        <p14:creationId xmlns:p14="http://schemas.microsoft.com/office/powerpoint/2010/main" val="827135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6804-F979-7FFC-7769-A1E1247A216F}"/>
              </a:ext>
            </a:extLst>
          </p:cNvPr>
          <p:cNvSpPr>
            <a:spLocks noGrp="1"/>
          </p:cNvSpPr>
          <p:nvPr>
            <p:ph type="title"/>
          </p:nvPr>
        </p:nvSpPr>
        <p:spPr>
          <a:xfrm>
            <a:off x="838200" y="291973"/>
            <a:ext cx="10515600" cy="1325563"/>
          </a:xfrm>
        </p:spPr>
        <p:txBody>
          <a:bodyPr>
            <a:normAutofit/>
          </a:bodyPr>
          <a:lstStyle/>
          <a:p>
            <a:r>
              <a:rPr lang="en-US" sz="4200" dirty="0">
                <a:latin typeface="Arial" panose="020B0604020202020204" pitchFamily="34" charset="0"/>
                <a:cs typeface="Arial" panose="020B0604020202020204" pitchFamily="34" charset="0"/>
              </a:rPr>
              <a:t>Los Angeles High School</a:t>
            </a:r>
          </a:p>
        </p:txBody>
      </p:sp>
      <p:pic>
        <p:nvPicPr>
          <p:cNvPr id="5" name="Picture 4" descr="Several different buildings in different positions&#10;&#10;AI-generated content may be incorrect.">
            <a:extLst>
              <a:ext uri="{FF2B5EF4-FFF2-40B4-BE49-F238E27FC236}">
                <a16:creationId xmlns:a16="http://schemas.microsoft.com/office/drawing/2014/main" id="{31911BEE-D93A-41BC-58BF-33B96243DAF6}"/>
              </a:ext>
            </a:extLst>
          </p:cNvPr>
          <p:cNvPicPr>
            <a:picLocks noChangeAspect="1"/>
          </p:cNvPicPr>
          <p:nvPr/>
        </p:nvPicPr>
        <p:blipFill>
          <a:blip r:embed="rId2">
            <a:extLst>
              <a:ext uri="{28A0092B-C50C-407E-A947-70E740481C1C}">
                <a14:useLocalDpi xmlns:a14="http://schemas.microsoft.com/office/drawing/2010/main" val="0"/>
              </a:ext>
            </a:extLst>
          </a:blip>
          <a:srcRect t="18386" b="18456"/>
          <a:stretch/>
        </p:blipFill>
        <p:spPr>
          <a:xfrm>
            <a:off x="1289785" y="1646622"/>
            <a:ext cx="9930063" cy="4846253"/>
          </a:xfrm>
          <a:prstGeom prst="rect">
            <a:avLst/>
          </a:prstGeom>
        </p:spPr>
      </p:pic>
    </p:spTree>
    <p:extLst>
      <p:ext uri="{BB962C8B-B14F-4D97-AF65-F5344CB8AC3E}">
        <p14:creationId xmlns:p14="http://schemas.microsoft.com/office/powerpoint/2010/main" val="3151975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0364D-2C99-A144-613E-8549A5859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CE677-7FC3-A7DF-1C0A-7F4FBDD550AD}"/>
              </a:ext>
            </a:extLst>
          </p:cNvPr>
          <p:cNvSpPr>
            <a:spLocks noGrp="1"/>
          </p:cNvSpPr>
          <p:nvPr>
            <p:ph type="title"/>
          </p:nvPr>
        </p:nvSpPr>
        <p:spPr>
          <a:xfrm>
            <a:off x="838200" y="291973"/>
            <a:ext cx="10515600" cy="1325563"/>
          </a:xfrm>
        </p:spPr>
        <p:txBody>
          <a:bodyPr>
            <a:normAutofit/>
          </a:bodyPr>
          <a:lstStyle/>
          <a:p>
            <a:r>
              <a:rPr lang="en-US" sz="4200" dirty="0">
                <a:latin typeface="Arial" panose="020B0604020202020204" pitchFamily="34" charset="0"/>
                <a:cs typeface="Arial" panose="020B0604020202020204" pitchFamily="34" charset="0"/>
              </a:rPr>
              <a:t>Los Angeles High School</a:t>
            </a:r>
          </a:p>
        </p:txBody>
      </p:sp>
      <p:pic>
        <p:nvPicPr>
          <p:cNvPr id="7" name="Picture 6" descr="A blueprint of a building&#10;&#10;AI-generated content may be incorrect.">
            <a:extLst>
              <a:ext uri="{FF2B5EF4-FFF2-40B4-BE49-F238E27FC236}">
                <a16:creationId xmlns:a16="http://schemas.microsoft.com/office/drawing/2014/main" id="{5950BB08-559A-1468-6C5E-2578D348EA95}"/>
              </a:ext>
            </a:extLst>
          </p:cNvPr>
          <p:cNvPicPr>
            <a:picLocks noChangeAspect="1"/>
          </p:cNvPicPr>
          <p:nvPr/>
        </p:nvPicPr>
        <p:blipFill>
          <a:blip r:embed="rId2">
            <a:extLst>
              <a:ext uri="{28A0092B-C50C-407E-A947-70E740481C1C}">
                <a14:useLocalDpi xmlns:a14="http://schemas.microsoft.com/office/drawing/2010/main" val="0"/>
              </a:ext>
            </a:extLst>
          </a:blip>
          <a:srcRect l="52165" t="5324" r="2296" b="3642"/>
          <a:stretch/>
        </p:blipFill>
        <p:spPr>
          <a:xfrm>
            <a:off x="399289" y="1426464"/>
            <a:ext cx="3985698" cy="5155466"/>
          </a:xfrm>
          <a:prstGeom prst="rect">
            <a:avLst/>
          </a:prstGeom>
        </p:spPr>
      </p:pic>
      <p:pic>
        <p:nvPicPr>
          <p:cNvPr id="9" name="Picture 8" descr="A floor plan of a hospital&#10;&#10;AI-generated content may be incorrect.">
            <a:extLst>
              <a:ext uri="{FF2B5EF4-FFF2-40B4-BE49-F238E27FC236}">
                <a16:creationId xmlns:a16="http://schemas.microsoft.com/office/drawing/2014/main" id="{C914307D-029E-75A5-1873-359287B7982B}"/>
              </a:ext>
            </a:extLst>
          </p:cNvPr>
          <p:cNvPicPr>
            <a:picLocks noChangeAspect="1"/>
          </p:cNvPicPr>
          <p:nvPr/>
        </p:nvPicPr>
        <p:blipFill>
          <a:blip r:embed="rId3">
            <a:extLst>
              <a:ext uri="{28A0092B-C50C-407E-A947-70E740481C1C}">
                <a14:useLocalDpi xmlns:a14="http://schemas.microsoft.com/office/drawing/2010/main" val="0"/>
              </a:ext>
            </a:extLst>
          </a:blip>
          <a:srcRect l="28201" t="15732" b="4954"/>
          <a:stretch/>
        </p:blipFill>
        <p:spPr>
          <a:xfrm>
            <a:off x="4604429" y="1381446"/>
            <a:ext cx="7273627" cy="5199060"/>
          </a:xfrm>
          <a:prstGeom prst="rect">
            <a:avLst/>
          </a:prstGeom>
        </p:spPr>
      </p:pic>
    </p:spTree>
    <p:extLst>
      <p:ext uri="{BB962C8B-B14F-4D97-AF65-F5344CB8AC3E}">
        <p14:creationId xmlns:p14="http://schemas.microsoft.com/office/powerpoint/2010/main" val="1440536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F08CC-C987-503A-684E-905609413D52}"/>
            </a:ext>
          </a:extLst>
        </p:cNvPr>
        <p:cNvGrpSpPr/>
        <p:nvPr/>
      </p:nvGrpSpPr>
      <p:grpSpPr>
        <a:xfrm>
          <a:off x="0" y="0"/>
          <a:ext cx="0" cy="0"/>
          <a:chOff x="0" y="0"/>
          <a:chExt cx="0" cy="0"/>
        </a:xfrm>
      </p:grpSpPr>
      <p:pic>
        <p:nvPicPr>
          <p:cNvPr id="6" name="Picture 5" descr="A diagram of a building&#10;&#10;AI-generated content may be incorrect.">
            <a:extLst>
              <a:ext uri="{FF2B5EF4-FFF2-40B4-BE49-F238E27FC236}">
                <a16:creationId xmlns:a16="http://schemas.microsoft.com/office/drawing/2014/main" id="{711B83FD-2B10-5668-A666-EF55CA692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48" y="1186070"/>
            <a:ext cx="5671930" cy="5671930"/>
          </a:xfrm>
          <a:prstGeom prst="rect">
            <a:avLst/>
          </a:prstGeom>
        </p:spPr>
      </p:pic>
      <p:pic>
        <p:nvPicPr>
          <p:cNvPr id="10" name="Picture 9" descr="A building with trees and a parking lot&#10;&#10;AI-generated content may be incorrect.">
            <a:extLst>
              <a:ext uri="{FF2B5EF4-FFF2-40B4-BE49-F238E27FC236}">
                <a16:creationId xmlns:a16="http://schemas.microsoft.com/office/drawing/2014/main" id="{05982E16-FFC1-3BA3-E8FA-28B42A2278DC}"/>
              </a:ext>
            </a:extLst>
          </p:cNvPr>
          <p:cNvPicPr>
            <a:picLocks noChangeAspect="1"/>
          </p:cNvPicPr>
          <p:nvPr/>
        </p:nvPicPr>
        <p:blipFill>
          <a:blip r:embed="rId3">
            <a:extLst>
              <a:ext uri="{28A0092B-C50C-407E-A947-70E740481C1C}">
                <a14:useLocalDpi xmlns:a14="http://schemas.microsoft.com/office/drawing/2010/main" val="0"/>
              </a:ext>
            </a:extLst>
          </a:blip>
          <a:srcRect l="24742" t="17295" r="27364" b="20579"/>
          <a:stretch/>
        </p:blipFill>
        <p:spPr>
          <a:xfrm>
            <a:off x="6096000" y="1809053"/>
            <a:ext cx="5839237" cy="4260575"/>
          </a:xfrm>
          <a:prstGeom prst="rect">
            <a:avLst/>
          </a:prstGeom>
        </p:spPr>
      </p:pic>
      <p:sp>
        <p:nvSpPr>
          <p:cNvPr id="2" name="Title 1">
            <a:extLst>
              <a:ext uri="{FF2B5EF4-FFF2-40B4-BE49-F238E27FC236}">
                <a16:creationId xmlns:a16="http://schemas.microsoft.com/office/drawing/2014/main" id="{43632309-8777-8729-93C5-7CA65DE743BF}"/>
              </a:ext>
            </a:extLst>
          </p:cNvPr>
          <p:cNvSpPr>
            <a:spLocks noGrp="1"/>
          </p:cNvSpPr>
          <p:nvPr>
            <p:ph type="title"/>
          </p:nvPr>
        </p:nvSpPr>
        <p:spPr>
          <a:xfrm>
            <a:off x="838200" y="291973"/>
            <a:ext cx="10515600" cy="1325563"/>
          </a:xfrm>
        </p:spPr>
        <p:txBody>
          <a:bodyPr>
            <a:normAutofit/>
          </a:bodyPr>
          <a:lstStyle/>
          <a:p>
            <a:r>
              <a:rPr lang="en-US" sz="4200" dirty="0">
                <a:latin typeface="Arial" panose="020B0604020202020204" pitchFamily="34" charset="0"/>
                <a:cs typeface="Arial" panose="020B0604020202020204" pitchFamily="34" charset="0"/>
              </a:rPr>
              <a:t>Los Angeles High School</a:t>
            </a:r>
          </a:p>
        </p:txBody>
      </p:sp>
    </p:spTree>
    <p:extLst>
      <p:ext uri="{BB962C8B-B14F-4D97-AF65-F5344CB8AC3E}">
        <p14:creationId xmlns:p14="http://schemas.microsoft.com/office/powerpoint/2010/main" val="840748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3B022-CA1D-4489-D61E-CEFAD2578010}"/>
              </a:ext>
            </a:extLst>
          </p:cNvPr>
          <p:cNvSpPr>
            <a:spLocks noGrp="1"/>
          </p:cNvSpPr>
          <p:nvPr>
            <p:ph type="title"/>
          </p:nvPr>
        </p:nvSpPr>
        <p:spPr/>
        <p:txBody>
          <a:bodyPr>
            <a:normAutofit/>
          </a:bodyPr>
          <a:lstStyle/>
          <a:p>
            <a:r>
              <a:rPr lang="en-US" sz="4200">
                <a:latin typeface="Arial" panose="020B0604020202020204" pitchFamily="34" charset="0"/>
                <a:cs typeface="Arial" panose="020B0604020202020204" pitchFamily="34" charset="0"/>
              </a:rPr>
              <a:t>Vibrant Vitality - LAHS</a:t>
            </a:r>
            <a:endParaRPr lang="en-US" sz="4200" dirty="0">
              <a:latin typeface="Arial" panose="020B0604020202020204" pitchFamily="34" charset="0"/>
              <a:cs typeface="Arial" panose="020B0604020202020204" pitchFamily="34" charset="0"/>
            </a:endParaRPr>
          </a:p>
        </p:txBody>
      </p:sp>
      <p:pic>
        <p:nvPicPr>
          <p:cNvPr id="5" name="Picture 4" descr="A collage of different flowers&#10;&#10;AI-generated content may be incorrect.">
            <a:extLst>
              <a:ext uri="{FF2B5EF4-FFF2-40B4-BE49-F238E27FC236}">
                <a16:creationId xmlns:a16="http://schemas.microsoft.com/office/drawing/2014/main" id="{4170C981-F998-8506-94C0-31FC78D9F2DE}"/>
              </a:ext>
            </a:extLst>
          </p:cNvPr>
          <p:cNvPicPr>
            <a:picLocks noChangeAspect="1"/>
          </p:cNvPicPr>
          <p:nvPr/>
        </p:nvPicPr>
        <p:blipFill>
          <a:blip r:embed="rId2">
            <a:extLst>
              <a:ext uri="{28A0092B-C50C-407E-A947-70E740481C1C}">
                <a14:useLocalDpi xmlns:a14="http://schemas.microsoft.com/office/drawing/2010/main" val="0"/>
              </a:ext>
            </a:extLst>
          </a:blip>
          <a:srcRect l="2988" t="4637" r="44403" b="41594"/>
          <a:stretch/>
        </p:blipFill>
        <p:spPr>
          <a:xfrm>
            <a:off x="1033978" y="1459373"/>
            <a:ext cx="4720607" cy="3121828"/>
          </a:xfrm>
          <a:prstGeom prst="rect">
            <a:avLst/>
          </a:prstGeom>
        </p:spPr>
      </p:pic>
      <p:pic>
        <p:nvPicPr>
          <p:cNvPr id="6" name="Picture 5" descr="A collage of different flowers&#10;&#10;AI-generated content may be incorrect.">
            <a:extLst>
              <a:ext uri="{FF2B5EF4-FFF2-40B4-BE49-F238E27FC236}">
                <a16:creationId xmlns:a16="http://schemas.microsoft.com/office/drawing/2014/main" id="{1BD263B0-7903-1C8B-7890-D057A4AA7AD5}"/>
              </a:ext>
            </a:extLst>
          </p:cNvPr>
          <p:cNvPicPr>
            <a:picLocks noChangeAspect="1"/>
          </p:cNvPicPr>
          <p:nvPr/>
        </p:nvPicPr>
        <p:blipFill>
          <a:blip r:embed="rId2">
            <a:extLst>
              <a:ext uri="{28A0092B-C50C-407E-A947-70E740481C1C}">
                <a14:useLocalDpi xmlns:a14="http://schemas.microsoft.com/office/drawing/2010/main" val="0"/>
              </a:ext>
            </a:extLst>
          </a:blip>
          <a:srcRect l="55659" t="3860" r="22638" b="68038"/>
          <a:stretch/>
        </p:blipFill>
        <p:spPr>
          <a:xfrm>
            <a:off x="1033979" y="4581200"/>
            <a:ext cx="2363813" cy="1980582"/>
          </a:xfrm>
          <a:prstGeom prst="rect">
            <a:avLst/>
          </a:prstGeom>
        </p:spPr>
      </p:pic>
      <p:pic>
        <p:nvPicPr>
          <p:cNvPr id="10" name="Picture 9" descr="A room with a reception desk and a wall&#10;&#10;AI-generated content may be incorrect.">
            <a:extLst>
              <a:ext uri="{FF2B5EF4-FFF2-40B4-BE49-F238E27FC236}">
                <a16:creationId xmlns:a16="http://schemas.microsoft.com/office/drawing/2014/main" id="{13DFF1FC-A22D-44AC-0AA0-5ED33712A831}"/>
              </a:ext>
            </a:extLst>
          </p:cNvPr>
          <p:cNvPicPr>
            <a:picLocks noChangeAspect="1"/>
          </p:cNvPicPr>
          <p:nvPr/>
        </p:nvPicPr>
        <p:blipFill>
          <a:blip r:embed="rId3">
            <a:extLst>
              <a:ext uri="{28A0092B-C50C-407E-A947-70E740481C1C}">
                <a14:useLocalDpi xmlns:a14="http://schemas.microsoft.com/office/drawing/2010/main" val="0"/>
              </a:ext>
            </a:extLst>
          </a:blip>
          <a:srcRect l="21908" t="22984" b="5061"/>
          <a:stretch/>
        </p:blipFill>
        <p:spPr>
          <a:xfrm>
            <a:off x="6210300" y="1459373"/>
            <a:ext cx="4913288" cy="2546521"/>
          </a:xfrm>
          <a:prstGeom prst="rect">
            <a:avLst/>
          </a:prstGeom>
        </p:spPr>
      </p:pic>
      <p:pic>
        <p:nvPicPr>
          <p:cNvPr id="12" name="Picture 11" descr="A person standing in a room">
            <a:extLst>
              <a:ext uri="{FF2B5EF4-FFF2-40B4-BE49-F238E27FC236}">
                <a16:creationId xmlns:a16="http://schemas.microsoft.com/office/drawing/2014/main" id="{9C02CC5B-5A62-08A4-DF53-3B781B581AE4}"/>
              </a:ext>
            </a:extLst>
          </p:cNvPr>
          <p:cNvPicPr>
            <a:picLocks noChangeAspect="1"/>
          </p:cNvPicPr>
          <p:nvPr/>
        </p:nvPicPr>
        <p:blipFill>
          <a:blip r:embed="rId4">
            <a:extLst>
              <a:ext uri="{28A0092B-C50C-407E-A947-70E740481C1C}">
                <a14:useLocalDpi xmlns:a14="http://schemas.microsoft.com/office/drawing/2010/main" val="0"/>
              </a:ext>
            </a:extLst>
          </a:blip>
          <a:srcRect t="7859"/>
          <a:stretch/>
        </p:blipFill>
        <p:spPr>
          <a:xfrm>
            <a:off x="6210300" y="4064358"/>
            <a:ext cx="4913288" cy="2546521"/>
          </a:xfrm>
          <a:prstGeom prst="rect">
            <a:avLst/>
          </a:prstGeom>
        </p:spPr>
      </p:pic>
      <p:pic>
        <p:nvPicPr>
          <p:cNvPr id="13" name="Picture 12" descr="A collage of different flowers&#10;&#10;AI-generated content may be incorrect.">
            <a:extLst>
              <a:ext uri="{FF2B5EF4-FFF2-40B4-BE49-F238E27FC236}">
                <a16:creationId xmlns:a16="http://schemas.microsoft.com/office/drawing/2014/main" id="{D9A26A0E-62E8-6B82-3D63-0C4FB5324E68}"/>
              </a:ext>
            </a:extLst>
          </p:cNvPr>
          <p:cNvPicPr>
            <a:picLocks noChangeAspect="1"/>
          </p:cNvPicPr>
          <p:nvPr/>
        </p:nvPicPr>
        <p:blipFill>
          <a:blip r:embed="rId2">
            <a:extLst>
              <a:ext uri="{28A0092B-C50C-407E-A947-70E740481C1C}">
                <a14:useLocalDpi xmlns:a14="http://schemas.microsoft.com/office/drawing/2010/main" val="0"/>
              </a:ext>
            </a:extLst>
          </a:blip>
          <a:srcRect l="55988" t="32500" r="24411" b="42120"/>
          <a:stretch/>
        </p:blipFill>
        <p:spPr>
          <a:xfrm>
            <a:off x="3348143" y="4581200"/>
            <a:ext cx="2363813" cy="1980582"/>
          </a:xfrm>
          <a:prstGeom prst="rect">
            <a:avLst/>
          </a:prstGeom>
        </p:spPr>
      </p:pic>
    </p:spTree>
    <p:extLst>
      <p:ext uri="{BB962C8B-B14F-4D97-AF65-F5344CB8AC3E}">
        <p14:creationId xmlns:p14="http://schemas.microsoft.com/office/powerpoint/2010/main" val="3725586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683A-1C8B-129F-AACA-7FDAD6E78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E8DC1-423C-A92A-4FE3-AFC47F90A059}"/>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Los Angeles High School</a:t>
            </a:r>
          </a:p>
        </p:txBody>
      </p:sp>
      <p:pic>
        <p:nvPicPr>
          <p:cNvPr id="8" name="Picture 7" descr="A building with a triangular roof&#10;&#10;AI-generated content may be incorrect.">
            <a:extLst>
              <a:ext uri="{FF2B5EF4-FFF2-40B4-BE49-F238E27FC236}">
                <a16:creationId xmlns:a16="http://schemas.microsoft.com/office/drawing/2014/main" id="{3CB21611-54E5-58F4-17D6-5045B4A52C5C}"/>
              </a:ext>
            </a:extLst>
          </p:cNvPr>
          <p:cNvPicPr>
            <a:picLocks noChangeAspect="1"/>
          </p:cNvPicPr>
          <p:nvPr/>
        </p:nvPicPr>
        <p:blipFill>
          <a:blip r:embed="rId2">
            <a:extLst>
              <a:ext uri="{28A0092B-C50C-407E-A947-70E740481C1C}">
                <a14:useLocalDpi xmlns:a14="http://schemas.microsoft.com/office/drawing/2010/main" val="0"/>
              </a:ext>
            </a:extLst>
          </a:blip>
          <a:srcRect b="12825"/>
          <a:stretch/>
        </p:blipFill>
        <p:spPr>
          <a:xfrm>
            <a:off x="974035" y="1371601"/>
            <a:ext cx="10243930" cy="5023169"/>
          </a:xfrm>
          <a:prstGeom prst="rect">
            <a:avLst/>
          </a:prstGeom>
        </p:spPr>
      </p:pic>
    </p:spTree>
    <p:extLst>
      <p:ext uri="{BB962C8B-B14F-4D97-AF65-F5344CB8AC3E}">
        <p14:creationId xmlns:p14="http://schemas.microsoft.com/office/powerpoint/2010/main" val="3505025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2938F-BE09-101B-3030-BB82212D8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3C422-1F6A-7D9B-D38A-71FB6004B852}"/>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Case Study 2 – Wilmington Middle School</a:t>
            </a:r>
          </a:p>
        </p:txBody>
      </p:sp>
      <p:pic>
        <p:nvPicPr>
          <p:cNvPr id="8" name="Content Placeholder 7" descr="A map of a city&#10;&#10;AI-generated content may be incorrect.">
            <a:extLst>
              <a:ext uri="{FF2B5EF4-FFF2-40B4-BE49-F238E27FC236}">
                <a16:creationId xmlns:a16="http://schemas.microsoft.com/office/drawing/2014/main" id="{D8EDA42C-264B-814C-E83D-CA6AF66F151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35" r="5643"/>
          <a:stretch/>
        </p:blipFill>
        <p:spPr>
          <a:xfrm>
            <a:off x="0" y="1593622"/>
            <a:ext cx="5116488" cy="4588517"/>
          </a:xfrm>
        </p:spPr>
      </p:pic>
      <p:pic>
        <p:nvPicPr>
          <p:cNvPr id="10" name="Picture 9" descr="A map of a city&#10;&#10;AI-generated content may be incorrect.">
            <a:extLst>
              <a:ext uri="{FF2B5EF4-FFF2-40B4-BE49-F238E27FC236}">
                <a16:creationId xmlns:a16="http://schemas.microsoft.com/office/drawing/2014/main" id="{02EFEEA6-3F98-25F8-652C-384DA421BED0}"/>
              </a:ext>
            </a:extLst>
          </p:cNvPr>
          <p:cNvPicPr>
            <a:picLocks noChangeAspect="1"/>
          </p:cNvPicPr>
          <p:nvPr/>
        </p:nvPicPr>
        <p:blipFill>
          <a:blip r:embed="rId3">
            <a:extLst>
              <a:ext uri="{28A0092B-C50C-407E-A947-70E740481C1C}">
                <a14:useLocalDpi xmlns:a14="http://schemas.microsoft.com/office/drawing/2010/main" val="0"/>
              </a:ext>
            </a:extLst>
          </a:blip>
          <a:srcRect l="16664" t="16956" r="19286" b="19855"/>
          <a:stretch/>
        </p:blipFill>
        <p:spPr>
          <a:xfrm>
            <a:off x="5004025" y="1593622"/>
            <a:ext cx="7187975" cy="4588517"/>
          </a:xfrm>
          <a:prstGeom prst="rect">
            <a:avLst/>
          </a:prstGeom>
        </p:spPr>
      </p:pic>
    </p:spTree>
    <p:extLst>
      <p:ext uri="{BB962C8B-B14F-4D97-AF65-F5344CB8AC3E}">
        <p14:creationId xmlns:p14="http://schemas.microsoft.com/office/powerpoint/2010/main" val="1651273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0380E-59A8-9DEE-5277-3A05E7C36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81516-26B2-532F-3239-CABEA0957C65}"/>
              </a:ext>
            </a:extLst>
          </p:cNvPr>
          <p:cNvSpPr>
            <a:spLocks noGrp="1"/>
          </p:cNvSpPr>
          <p:nvPr>
            <p:ph type="title"/>
          </p:nvPr>
        </p:nvSpPr>
        <p:spPr>
          <a:xfrm>
            <a:off x="838200" y="291973"/>
            <a:ext cx="10515600" cy="1325563"/>
          </a:xfrm>
        </p:spPr>
        <p:txBody>
          <a:bodyPr>
            <a:normAutofit/>
          </a:bodyPr>
          <a:lstStyle/>
          <a:p>
            <a:r>
              <a:rPr lang="en-US" sz="4200" dirty="0">
                <a:latin typeface="Arial" panose="020B0604020202020204" pitchFamily="34" charset="0"/>
                <a:cs typeface="Arial" panose="020B0604020202020204" pitchFamily="34" charset="0"/>
              </a:rPr>
              <a:t>Wilmington Middle School</a:t>
            </a:r>
          </a:p>
        </p:txBody>
      </p:sp>
      <p:sp>
        <p:nvSpPr>
          <p:cNvPr id="3" name="Rectangle: Rounded Corners 2">
            <a:extLst>
              <a:ext uri="{FF2B5EF4-FFF2-40B4-BE49-F238E27FC236}">
                <a16:creationId xmlns:a16="http://schemas.microsoft.com/office/drawing/2014/main" id="{712577BC-5FBD-28DD-AA19-8EDFC469B17E}"/>
              </a:ext>
            </a:extLst>
          </p:cNvPr>
          <p:cNvSpPr/>
          <p:nvPr/>
        </p:nvSpPr>
        <p:spPr>
          <a:xfrm>
            <a:off x="654473" y="1604718"/>
            <a:ext cx="2592126" cy="2259615"/>
          </a:xfrm>
          <a:prstGeom prst="roundRect">
            <a:avLst/>
          </a:prstGeom>
          <a:solidFill>
            <a:srgbClr val="B0CCD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C68A6D8-C9A4-7D4C-DB23-0360294F2631}"/>
              </a:ext>
            </a:extLst>
          </p:cNvPr>
          <p:cNvSpPr/>
          <p:nvPr/>
        </p:nvSpPr>
        <p:spPr>
          <a:xfrm>
            <a:off x="3422853" y="1617536"/>
            <a:ext cx="2592126" cy="2246797"/>
          </a:xfrm>
          <a:prstGeom prst="roundRect">
            <a:avLst/>
          </a:prstGeom>
          <a:solidFill>
            <a:srgbClr val="B0CCD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43718C9-AF5D-8710-81D7-F2E0830E5CB5}"/>
              </a:ext>
            </a:extLst>
          </p:cNvPr>
          <p:cNvSpPr/>
          <p:nvPr/>
        </p:nvSpPr>
        <p:spPr>
          <a:xfrm>
            <a:off x="6228574" y="1617537"/>
            <a:ext cx="2592126" cy="2246797"/>
          </a:xfrm>
          <a:prstGeom prst="roundRect">
            <a:avLst/>
          </a:prstGeom>
          <a:solidFill>
            <a:srgbClr val="B0CCD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1487334-91EA-E00D-E480-E4C0A5A81B0A}"/>
              </a:ext>
            </a:extLst>
          </p:cNvPr>
          <p:cNvSpPr/>
          <p:nvPr/>
        </p:nvSpPr>
        <p:spPr>
          <a:xfrm>
            <a:off x="8959613" y="1617536"/>
            <a:ext cx="2592126" cy="2246798"/>
          </a:xfrm>
          <a:prstGeom prst="roundRect">
            <a:avLst/>
          </a:prstGeom>
          <a:solidFill>
            <a:srgbClr val="B0CCD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53754D60-0771-1D24-40C2-23E456E643D2}"/>
              </a:ext>
            </a:extLst>
          </p:cNvPr>
          <p:cNvSpPr txBox="1">
            <a:spLocks/>
          </p:cNvSpPr>
          <p:nvPr/>
        </p:nvSpPr>
        <p:spPr>
          <a:xfrm>
            <a:off x="640261" y="2259646"/>
            <a:ext cx="2517443" cy="17005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latin typeface="DIN Engschrift Std" panose="020B0606020202020204" pitchFamily="34" charset="0"/>
              </a:rPr>
              <a:t>High School Graduate or Equivalent: 28%</a:t>
            </a:r>
          </a:p>
        </p:txBody>
      </p:sp>
      <p:sp>
        <p:nvSpPr>
          <p:cNvPr id="9" name="Content Placeholder 2">
            <a:extLst>
              <a:ext uri="{FF2B5EF4-FFF2-40B4-BE49-F238E27FC236}">
                <a16:creationId xmlns:a16="http://schemas.microsoft.com/office/drawing/2014/main" id="{14EBEF4C-5456-90A2-869E-66CDA1098395}"/>
              </a:ext>
            </a:extLst>
          </p:cNvPr>
          <p:cNvSpPr txBox="1">
            <a:spLocks/>
          </p:cNvSpPr>
          <p:nvPr/>
        </p:nvSpPr>
        <p:spPr>
          <a:xfrm>
            <a:off x="3447357" y="2423289"/>
            <a:ext cx="2517443" cy="12025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latin typeface="DIN Engschrift Std" panose="020B0606020202020204" pitchFamily="34" charset="0"/>
              </a:rPr>
              <a:t>46% manufacturing + labor employment</a:t>
            </a:r>
          </a:p>
        </p:txBody>
      </p:sp>
      <p:sp>
        <p:nvSpPr>
          <p:cNvPr id="10" name="Content Placeholder 2">
            <a:extLst>
              <a:ext uri="{FF2B5EF4-FFF2-40B4-BE49-F238E27FC236}">
                <a16:creationId xmlns:a16="http://schemas.microsoft.com/office/drawing/2014/main" id="{0C527380-2B76-7069-9F36-7B7583629C4F}"/>
              </a:ext>
            </a:extLst>
          </p:cNvPr>
          <p:cNvSpPr txBox="1">
            <a:spLocks/>
          </p:cNvSpPr>
          <p:nvPr/>
        </p:nvSpPr>
        <p:spPr>
          <a:xfrm>
            <a:off x="6265915" y="2461942"/>
            <a:ext cx="2517443" cy="1125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solidFill>
                  <a:schemeClr val="bg1"/>
                </a:solidFill>
                <a:latin typeface="DIN Engschrift Std" panose="020B0606020202020204" pitchFamily="34" charset="0"/>
              </a:rPr>
              <a:t>Average household size: 6.2</a:t>
            </a:r>
          </a:p>
        </p:txBody>
      </p:sp>
      <p:sp>
        <p:nvSpPr>
          <p:cNvPr id="11" name="Content Placeholder 2">
            <a:extLst>
              <a:ext uri="{FF2B5EF4-FFF2-40B4-BE49-F238E27FC236}">
                <a16:creationId xmlns:a16="http://schemas.microsoft.com/office/drawing/2014/main" id="{6676E579-7D78-4956-04E0-D8438266DD38}"/>
              </a:ext>
            </a:extLst>
          </p:cNvPr>
          <p:cNvSpPr txBox="1">
            <a:spLocks/>
          </p:cNvSpPr>
          <p:nvPr/>
        </p:nvSpPr>
        <p:spPr>
          <a:xfrm>
            <a:off x="8996954" y="2305629"/>
            <a:ext cx="2517443" cy="1694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400" dirty="0">
                <a:solidFill>
                  <a:schemeClr val="bg1"/>
                </a:solidFill>
                <a:latin typeface="DIN Engschrift Std" panose="020B0606020202020204" pitchFamily="34" charset="0"/>
              </a:rPr>
              <a:t>Industrial Hub with major refineries. One of California’s largest oil fields</a:t>
            </a:r>
          </a:p>
        </p:txBody>
      </p:sp>
      <p:pic>
        <p:nvPicPr>
          <p:cNvPr id="13" name="Graphic 12" descr="Graduation cap outline">
            <a:extLst>
              <a:ext uri="{FF2B5EF4-FFF2-40B4-BE49-F238E27FC236}">
                <a16:creationId xmlns:a16="http://schemas.microsoft.com/office/drawing/2014/main" id="{66BC8321-F9BD-200A-3FA2-C95CFD94EF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4313" y="1508889"/>
            <a:ext cx="914400" cy="914400"/>
          </a:xfrm>
          <a:prstGeom prst="rect">
            <a:avLst/>
          </a:prstGeom>
        </p:spPr>
      </p:pic>
      <p:pic>
        <p:nvPicPr>
          <p:cNvPr id="15" name="Graphic 14" descr="Construction worker male outline">
            <a:extLst>
              <a:ext uri="{FF2B5EF4-FFF2-40B4-BE49-F238E27FC236}">
                <a16:creationId xmlns:a16="http://schemas.microsoft.com/office/drawing/2014/main" id="{3F89B6C9-3AAF-CA19-3AAC-BC1EED2512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1715" y="1620307"/>
            <a:ext cx="914400" cy="914400"/>
          </a:xfrm>
          <a:prstGeom prst="rect">
            <a:avLst/>
          </a:prstGeom>
        </p:spPr>
      </p:pic>
      <p:pic>
        <p:nvPicPr>
          <p:cNvPr id="17" name="Graphic 16" descr="Home outline">
            <a:extLst>
              <a:ext uri="{FF2B5EF4-FFF2-40B4-BE49-F238E27FC236}">
                <a16:creationId xmlns:a16="http://schemas.microsoft.com/office/drawing/2014/main" id="{E0811DF5-D161-25BD-8C35-A8DDB7DF95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9120" y="1621301"/>
            <a:ext cx="914400" cy="914400"/>
          </a:xfrm>
          <a:prstGeom prst="rect">
            <a:avLst/>
          </a:prstGeom>
        </p:spPr>
      </p:pic>
      <p:pic>
        <p:nvPicPr>
          <p:cNvPr id="19" name="Graphic 18" descr="Oil Rig outline">
            <a:extLst>
              <a:ext uri="{FF2B5EF4-FFF2-40B4-BE49-F238E27FC236}">
                <a16:creationId xmlns:a16="http://schemas.microsoft.com/office/drawing/2014/main" id="{C50717CB-CD73-29B2-375A-7C418D4085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6845" y="1524501"/>
            <a:ext cx="914400" cy="914400"/>
          </a:xfrm>
          <a:prstGeom prst="rect">
            <a:avLst/>
          </a:prstGeom>
        </p:spPr>
      </p:pic>
      <p:pic>
        <p:nvPicPr>
          <p:cNvPr id="21" name="Picture 20" descr="A map of a city&#10;&#10;AI-generated content may be incorrect.">
            <a:extLst>
              <a:ext uri="{FF2B5EF4-FFF2-40B4-BE49-F238E27FC236}">
                <a16:creationId xmlns:a16="http://schemas.microsoft.com/office/drawing/2014/main" id="{207CA4EB-DCD3-D33B-7759-50B1D7DE2442}"/>
              </a:ext>
            </a:extLst>
          </p:cNvPr>
          <p:cNvPicPr>
            <a:picLocks noChangeAspect="1"/>
          </p:cNvPicPr>
          <p:nvPr/>
        </p:nvPicPr>
        <p:blipFill>
          <a:blip r:embed="rId10">
            <a:extLst>
              <a:ext uri="{28A0092B-C50C-407E-A947-70E740481C1C}">
                <a14:useLocalDpi xmlns:a14="http://schemas.microsoft.com/office/drawing/2010/main" val="0"/>
              </a:ext>
            </a:extLst>
          </a:blip>
          <a:srcRect l="20842" t="76601" r="2486" b="4070"/>
          <a:stretch/>
        </p:blipFill>
        <p:spPr>
          <a:xfrm>
            <a:off x="803581" y="4376654"/>
            <a:ext cx="10748158" cy="1753255"/>
          </a:xfrm>
          <a:prstGeom prst="rect">
            <a:avLst/>
          </a:prstGeom>
        </p:spPr>
      </p:pic>
    </p:spTree>
    <p:extLst>
      <p:ext uri="{BB962C8B-B14F-4D97-AF65-F5344CB8AC3E}">
        <p14:creationId xmlns:p14="http://schemas.microsoft.com/office/powerpoint/2010/main" val="3888741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71A99-BD90-161A-C540-D42162D86C59}"/>
            </a:ext>
          </a:extLst>
        </p:cNvPr>
        <p:cNvGrpSpPr/>
        <p:nvPr/>
      </p:nvGrpSpPr>
      <p:grpSpPr>
        <a:xfrm>
          <a:off x="0" y="0"/>
          <a:ext cx="0" cy="0"/>
          <a:chOff x="0" y="0"/>
          <a:chExt cx="0" cy="0"/>
        </a:xfrm>
      </p:grpSpPr>
      <p:pic>
        <p:nvPicPr>
          <p:cNvPr id="4" name="Picture 3" descr="A blueprint of a building&#10;&#10;AI-generated content may be incorrect.">
            <a:extLst>
              <a:ext uri="{FF2B5EF4-FFF2-40B4-BE49-F238E27FC236}">
                <a16:creationId xmlns:a16="http://schemas.microsoft.com/office/drawing/2014/main" id="{62D8633C-5AD6-C5C9-A955-02DBAFED3376}"/>
              </a:ext>
            </a:extLst>
          </p:cNvPr>
          <p:cNvPicPr>
            <a:picLocks noChangeAspect="1"/>
          </p:cNvPicPr>
          <p:nvPr/>
        </p:nvPicPr>
        <p:blipFill>
          <a:blip r:embed="rId2">
            <a:extLst>
              <a:ext uri="{28A0092B-C50C-407E-A947-70E740481C1C}">
                <a14:useLocalDpi xmlns:a14="http://schemas.microsoft.com/office/drawing/2010/main" val="0"/>
              </a:ext>
            </a:extLst>
          </a:blip>
          <a:srcRect l="25177" t="11930" r="5893" b="3158"/>
          <a:stretch/>
        </p:blipFill>
        <p:spPr>
          <a:xfrm>
            <a:off x="6167143" y="1617536"/>
            <a:ext cx="6024857" cy="4802314"/>
          </a:xfrm>
          <a:prstGeom prst="rect">
            <a:avLst/>
          </a:prstGeom>
        </p:spPr>
      </p:pic>
      <p:sp>
        <p:nvSpPr>
          <p:cNvPr id="2" name="Title 1">
            <a:extLst>
              <a:ext uri="{FF2B5EF4-FFF2-40B4-BE49-F238E27FC236}">
                <a16:creationId xmlns:a16="http://schemas.microsoft.com/office/drawing/2014/main" id="{23BF7A05-478A-222E-2F91-869AEA757652}"/>
              </a:ext>
            </a:extLst>
          </p:cNvPr>
          <p:cNvSpPr>
            <a:spLocks noGrp="1"/>
          </p:cNvSpPr>
          <p:nvPr>
            <p:ph type="title"/>
          </p:nvPr>
        </p:nvSpPr>
        <p:spPr>
          <a:xfrm>
            <a:off x="838200" y="291973"/>
            <a:ext cx="10515600" cy="1325563"/>
          </a:xfrm>
        </p:spPr>
        <p:txBody>
          <a:bodyPr>
            <a:normAutofit/>
          </a:bodyPr>
          <a:lstStyle/>
          <a:p>
            <a:r>
              <a:rPr lang="en-US" sz="4200" dirty="0">
                <a:latin typeface="Arial" panose="020B0604020202020204" pitchFamily="34" charset="0"/>
                <a:cs typeface="Arial" panose="020B0604020202020204" pitchFamily="34" charset="0"/>
              </a:rPr>
              <a:t>Wilmington Middle School</a:t>
            </a:r>
          </a:p>
        </p:txBody>
      </p:sp>
      <p:pic>
        <p:nvPicPr>
          <p:cNvPr id="6" name="Picture 5" descr="A diagram of a building&#10;&#10;AI-generated content may be incorrect.">
            <a:extLst>
              <a:ext uri="{FF2B5EF4-FFF2-40B4-BE49-F238E27FC236}">
                <a16:creationId xmlns:a16="http://schemas.microsoft.com/office/drawing/2014/main" id="{5379734F-4EFA-E2B0-03B1-70DB0311F8D8}"/>
              </a:ext>
            </a:extLst>
          </p:cNvPr>
          <p:cNvPicPr>
            <a:picLocks noChangeAspect="1"/>
          </p:cNvPicPr>
          <p:nvPr/>
        </p:nvPicPr>
        <p:blipFill>
          <a:blip r:embed="rId3">
            <a:extLst>
              <a:ext uri="{28A0092B-C50C-407E-A947-70E740481C1C}">
                <a14:useLocalDpi xmlns:a14="http://schemas.microsoft.com/office/drawing/2010/main" val="0"/>
              </a:ext>
            </a:extLst>
          </a:blip>
          <a:srcRect l="31127" t="44861" r="4975" b="4258"/>
          <a:stretch/>
        </p:blipFill>
        <p:spPr>
          <a:xfrm>
            <a:off x="104775" y="2096442"/>
            <a:ext cx="6264915" cy="3228033"/>
          </a:xfrm>
          <a:prstGeom prst="rect">
            <a:avLst/>
          </a:prstGeom>
        </p:spPr>
      </p:pic>
    </p:spTree>
    <p:extLst>
      <p:ext uri="{BB962C8B-B14F-4D97-AF65-F5344CB8AC3E}">
        <p14:creationId xmlns:p14="http://schemas.microsoft.com/office/powerpoint/2010/main" val="269738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16772-28A7-1EB6-CBA6-653D2D7B6261}"/>
              </a:ext>
            </a:extLst>
          </p:cNvPr>
          <p:cNvSpPr>
            <a:spLocks noGrp="1"/>
          </p:cNvSpPr>
          <p:nvPr>
            <p:ph type="title"/>
          </p:nvPr>
        </p:nvSpPr>
        <p:spPr>
          <a:xfrm>
            <a:off x="838200" y="346463"/>
            <a:ext cx="10515600" cy="1325563"/>
          </a:xfrm>
        </p:spPr>
        <p:txBody>
          <a:bodyPr>
            <a:normAutofit/>
          </a:bodyPr>
          <a:lstStyle/>
          <a:p>
            <a:r>
              <a:rPr lang="en-US" sz="4200" dirty="0">
                <a:latin typeface="Arial" panose="020B0604020202020204" pitchFamily="34" charset="0"/>
                <a:cs typeface="Arial" panose="020B0604020202020204" pitchFamily="34" charset="0"/>
              </a:rPr>
              <a:t>Learning Objectives</a:t>
            </a:r>
          </a:p>
        </p:txBody>
      </p:sp>
      <p:sp>
        <p:nvSpPr>
          <p:cNvPr id="3" name="Content Placeholder 2">
            <a:extLst>
              <a:ext uri="{FF2B5EF4-FFF2-40B4-BE49-F238E27FC236}">
                <a16:creationId xmlns:a16="http://schemas.microsoft.com/office/drawing/2014/main" id="{99A02646-15F9-1A31-A65E-F54F5BF3AFE0}"/>
              </a:ext>
            </a:extLst>
          </p:cNvPr>
          <p:cNvSpPr>
            <a:spLocks noGrp="1"/>
          </p:cNvSpPr>
          <p:nvPr>
            <p:ph idx="1"/>
          </p:nvPr>
        </p:nvSpPr>
        <p:spPr/>
        <p:txBody>
          <a:bodyPr>
            <a:normAutofit fontScale="62500" lnSpcReduction="20000"/>
          </a:bodyPr>
          <a:lstStyle/>
          <a:p>
            <a:pPr marL="0" indent="0">
              <a:buNone/>
            </a:pPr>
            <a:r>
              <a:rPr lang="en-US" b="1" dirty="0">
                <a:latin typeface="Arial" panose="020B0604020202020204" pitchFamily="34" charset="0"/>
                <a:cs typeface="Arial" panose="020B0604020202020204" pitchFamily="34" charset="0"/>
              </a:rPr>
              <a:t>1. </a:t>
            </a:r>
            <a:r>
              <a:rPr lang="en-US" i="1" dirty="0">
                <a:solidFill>
                  <a:schemeClr val="bg2">
                    <a:lumMod val="50000"/>
                  </a:schemeClr>
                </a:solidFill>
                <a:latin typeface="Arial" panose="020B0604020202020204" pitchFamily="34" charset="0"/>
                <a:cs typeface="Arial" panose="020B0604020202020204" pitchFamily="34" charset="0"/>
              </a:rPr>
              <a:t>Define the holistic approach to student wellness and analyze how that influences academic performance, attendance, behavior, social development, and long-term well-being, with an emphasis on Maslow’s Before Bloom theory—how foundational needs must be met before higher-level learning can occur.</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2. </a:t>
            </a:r>
            <a:r>
              <a:rPr lang="en-US" i="1" dirty="0">
                <a:solidFill>
                  <a:schemeClr val="bg2">
                    <a:lumMod val="50000"/>
                  </a:schemeClr>
                </a:solidFill>
                <a:latin typeface="Arial" panose="020B0604020202020204" pitchFamily="34" charset="0"/>
                <a:cs typeface="Arial" panose="020B0604020202020204" pitchFamily="34" charset="0"/>
              </a:rPr>
              <a:t>Assess how school-based health centers expand healthcare access to surrounding communities, especially in underserved areas with limited medical resources, and their role in improving overall health outcomes for both students, their families, and the local community. </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3. </a:t>
            </a:r>
            <a:r>
              <a:rPr lang="en-US" i="1" dirty="0">
                <a:solidFill>
                  <a:schemeClr val="bg2">
                    <a:lumMod val="50000"/>
                  </a:schemeClr>
                </a:solidFill>
                <a:latin typeface="Arial" panose="020B0604020202020204" pitchFamily="34" charset="0"/>
                <a:cs typeface="Arial" panose="020B0604020202020204" pitchFamily="34" charset="0"/>
              </a:rPr>
              <a:t>Explore how fostering student wellness through engaging spaces—encompassing physical, mental, and emotional well-being—contributes to developing well-rounded individuals who can thrive in society and investigate the role this plays in shaping a productive, resilient, and socially responsible community.</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4</a:t>
            </a:r>
            <a:r>
              <a:rPr lang="en-US" b="1">
                <a:latin typeface="Arial" panose="020B0604020202020204" pitchFamily="34" charset="0"/>
                <a:cs typeface="Arial" panose="020B0604020202020204" pitchFamily="34" charset="0"/>
              </a:rPr>
              <a:t>. </a:t>
            </a:r>
            <a:r>
              <a:rPr lang="en-US" i="1">
                <a:solidFill>
                  <a:schemeClr val="bg2">
                    <a:lumMod val="50000"/>
                  </a:schemeClr>
                </a:solidFill>
                <a:latin typeface="Arial" panose="020B0604020202020204" pitchFamily="34" charset="0"/>
                <a:cs typeface="Arial" panose="020B0604020202020204" pitchFamily="34" charset="0"/>
              </a:rPr>
              <a:t>Examine </a:t>
            </a:r>
            <a:r>
              <a:rPr lang="en-US" i="1" dirty="0">
                <a:solidFill>
                  <a:schemeClr val="bg2">
                    <a:lumMod val="50000"/>
                  </a:schemeClr>
                </a:solidFill>
                <a:latin typeface="Arial" panose="020B0604020202020204" pitchFamily="34" charset="0"/>
                <a:cs typeface="Arial" panose="020B0604020202020204" pitchFamily="34" charset="0"/>
              </a:rPr>
              <a:t>successful models like the Wellness Centers at Los Angeles Unified School District (LAUSD)and discuss how thoughtful architectural design such as spatial design and biophilia, promotes student well-being and academic success while also improving community public health. </a:t>
            </a:r>
            <a:endParaRPr lang="en-US" dirty="0">
              <a:solidFill>
                <a:schemeClr val="bg2">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60020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EFD2E-5ACB-A339-85E1-F1B8DF2C0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5E2E6-8958-4C81-C575-353EE9B5EF0B}"/>
              </a:ext>
            </a:extLst>
          </p:cNvPr>
          <p:cNvSpPr>
            <a:spLocks noGrp="1"/>
          </p:cNvSpPr>
          <p:nvPr>
            <p:ph type="title"/>
          </p:nvPr>
        </p:nvSpPr>
        <p:spPr>
          <a:xfrm>
            <a:off x="838200" y="291973"/>
            <a:ext cx="10515600" cy="1325563"/>
          </a:xfrm>
        </p:spPr>
        <p:txBody>
          <a:bodyPr>
            <a:normAutofit/>
          </a:bodyPr>
          <a:lstStyle/>
          <a:p>
            <a:r>
              <a:rPr lang="en-US" sz="4200" dirty="0">
                <a:latin typeface="Arial" panose="020B0604020202020204" pitchFamily="34" charset="0"/>
                <a:cs typeface="Arial" panose="020B0604020202020204" pitchFamily="34" charset="0"/>
              </a:rPr>
              <a:t>Wilmington Middle School</a:t>
            </a:r>
          </a:p>
        </p:txBody>
      </p:sp>
      <p:pic>
        <p:nvPicPr>
          <p:cNvPr id="5" name="Picture 4" descr="A building with trees and a fence&#10;&#10;AI-generated content may be incorrect.">
            <a:extLst>
              <a:ext uri="{FF2B5EF4-FFF2-40B4-BE49-F238E27FC236}">
                <a16:creationId xmlns:a16="http://schemas.microsoft.com/office/drawing/2014/main" id="{391E3351-8844-48FA-91C3-D3D11A8B65D0}"/>
              </a:ext>
            </a:extLst>
          </p:cNvPr>
          <p:cNvPicPr>
            <a:picLocks noChangeAspect="1"/>
          </p:cNvPicPr>
          <p:nvPr/>
        </p:nvPicPr>
        <p:blipFill>
          <a:blip r:embed="rId2">
            <a:extLst>
              <a:ext uri="{28A0092B-C50C-407E-A947-70E740481C1C}">
                <a14:useLocalDpi xmlns:a14="http://schemas.microsoft.com/office/drawing/2010/main" val="0"/>
              </a:ext>
            </a:extLst>
          </a:blip>
          <a:srcRect l="26720"/>
          <a:stretch/>
        </p:blipFill>
        <p:spPr>
          <a:xfrm>
            <a:off x="5591175" y="1379411"/>
            <a:ext cx="6600825" cy="5066820"/>
          </a:xfrm>
          <a:prstGeom prst="rect">
            <a:avLst/>
          </a:prstGeom>
        </p:spPr>
      </p:pic>
      <p:pic>
        <p:nvPicPr>
          <p:cNvPr id="8" name="Picture 7" descr="A close-up of boxes&#10;&#10;AI-generated content may be incorrect.">
            <a:extLst>
              <a:ext uri="{FF2B5EF4-FFF2-40B4-BE49-F238E27FC236}">
                <a16:creationId xmlns:a16="http://schemas.microsoft.com/office/drawing/2014/main" id="{011426C2-6CA2-7664-85FC-C7115B3D1D07}"/>
              </a:ext>
            </a:extLst>
          </p:cNvPr>
          <p:cNvPicPr>
            <a:picLocks noChangeAspect="1"/>
          </p:cNvPicPr>
          <p:nvPr/>
        </p:nvPicPr>
        <p:blipFill>
          <a:blip r:embed="rId3">
            <a:extLst>
              <a:ext uri="{28A0092B-C50C-407E-A947-70E740481C1C}">
                <a14:useLocalDpi xmlns:a14="http://schemas.microsoft.com/office/drawing/2010/main" val="0"/>
              </a:ext>
            </a:extLst>
          </a:blip>
          <a:srcRect r="70338" b="41738"/>
          <a:stretch/>
        </p:blipFill>
        <p:spPr>
          <a:xfrm>
            <a:off x="0" y="1939406"/>
            <a:ext cx="2981943" cy="2440460"/>
          </a:xfrm>
          <a:prstGeom prst="rect">
            <a:avLst/>
          </a:prstGeom>
        </p:spPr>
      </p:pic>
      <p:pic>
        <p:nvPicPr>
          <p:cNvPr id="9" name="Picture 8" descr="A close-up of boxes&#10;&#10;AI-generated content may be incorrect.">
            <a:extLst>
              <a:ext uri="{FF2B5EF4-FFF2-40B4-BE49-F238E27FC236}">
                <a16:creationId xmlns:a16="http://schemas.microsoft.com/office/drawing/2014/main" id="{7B2E7C26-0619-24B3-5EAB-7345E3E65DA8}"/>
              </a:ext>
            </a:extLst>
          </p:cNvPr>
          <p:cNvPicPr>
            <a:picLocks noChangeAspect="1"/>
          </p:cNvPicPr>
          <p:nvPr/>
        </p:nvPicPr>
        <p:blipFill>
          <a:blip r:embed="rId3">
            <a:extLst>
              <a:ext uri="{28A0092B-C50C-407E-A947-70E740481C1C}">
                <a14:useLocalDpi xmlns:a14="http://schemas.microsoft.com/office/drawing/2010/main" val="0"/>
              </a:ext>
            </a:extLst>
          </a:blip>
          <a:srcRect l="33959" t="6664" r="36379" b="41295"/>
          <a:stretch/>
        </p:blipFill>
        <p:spPr>
          <a:xfrm>
            <a:off x="2609232" y="2215818"/>
            <a:ext cx="2981943" cy="2179867"/>
          </a:xfrm>
          <a:prstGeom prst="rect">
            <a:avLst/>
          </a:prstGeom>
        </p:spPr>
      </p:pic>
      <p:pic>
        <p:nvPicPr>
          <p:cNvPr id="10" name="Picture 9" descr="A close-up of boxes&#10;&#10;AI-generated content may be incorrect.">
            <a:extLst>
              <a:ext uri="{FF2B5EF4-FFF2-40B4-BE49-F238E27FC236}">
                <a16:creationId xmlns:a16="http://schemas.microsoft.com/office/drawing/2014/main" id="{9017FA93-E0B9-5531-C51B-5B0864EF4595}"/>
              </a:ext>
            </a:extLst>
          </p:cNvPr>
          <p:cNvPicPr>
            <a:picLocks noChangeAspect="1"/>
          </p:cNvPicPr>
          <p:nvPr/>
        </p:nvPicPr>
        <p:blipFill>
          <a:blip r:embed="rId3">
            <a:extLst>
              <a:ext uri="{28A0092B-C50C-407E-A947-70E740481C1C}">
                <a14:useLocalDpi xmlns:a14="http://schemas.microsoft.com/office/drawing/2010/main" val="0"/>
              </a:ext>
            </a:extLst>
          </a:blip>
          <a:srcRect l="70203" t="4729" r="135" b="43230"/>
          <a:stretch/>
        </p:blipFill>
        <p:spPr>
          <a:xfrm>
            <a:off x="1151906" y="4386160"/>
            <a:ext cx="2981943" cy="2179867"/>
          </a:xfrm>
          <a:prstGeom prst="rect">
            <a:avLst/>
          </a:prstGeom>
        </p:spPr>
      </p:pic>
    </p:spTree>
    <p:extLst>
      <p:ext uri="{BB962C8B-B14F-4D97-AF65-F5344CB8AC3E}">
        <p14:creationId xmlns:p14="http://schemas.microsoft.com/office/powerpoint/2010/main" val="1863046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5A8C4-9E1C-07C5-8920-078D9B4308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B6061-64F2-E270-8168-87B72E2BAB2C}"/>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Roots &amp; Rhythm- WMS</a:t>
            </a:r>
          </a:p>
        </p:txBody>
      </p:sp>
      <p:pic>
        <p:nvPicPr>
          <p:cNvPr id="4" name="Picture 3" descr="People sitting in a room&#10;&#10;AI-generated content may be incorrect.">
            <a:extLst>
              <a:ext uri="{FF2B5EF4-FFF2-40B4-BE49-F238E27FC236}">
                <a16:creationId xmlns:a16="http://schemas.microsoft.com/office/drawing/2014/main" id="{10B2C666-B34D-0A1F-826F-49F8D86D34B7}"/>
              </a:ext>
            </a:extLst>
          </p:cNvPr>
          <p:cNvPicPr>
            <a:picLocks noChangeAspect="1"/>
          </p:cNvPicPr>
          <p:nvPr/>
        </p:nvPicPr>
        <p:blipFill>
          <a:blip r:embed="rId2">
            <a:extLst>
              <a:ext uri="{28A0092B-C50C-407E-A947-70E740481C1C}">
                <a14:useLocalDpi xmlns:a14="http://schemas.microsoft.com/office/drawing/2010/main" val="0"/>
              </a:ext>
            </a:extLst>
          </a:blip>
          <a:srcRect l="18111" t="7558" r="2093" b="13489"/>
          <a:stretch/>
        </p:blipFill>
        <p:spPr>
          <a:xfrm>
            <a:off x="6629400" y="1223963"/>
            <a:ext cx="4800602" cy="2671810"/>
          </a:xfrm>
          <a:prstGeom prst="rect">
            <a:avLst/>
          </a:prstGeom>
        </p:spPr>
      </p:pic>
      <p:pic>
        <p:nvPicPr>
          <p:cNvPr id="8" name="Picture 7" descr="A person sitting on a table in a room&#10;&#10;AI-generated content may be incorrect.">
            <a:extLst>
              <a:ext uri="{FF2B5EF4-FFF2-40B4-BE49-F238E27FC236}">
                <a16:creationId xmlns:a16="http://schemas.microsoft.com/office/drawing/2014/main" id="{8AC2B598-FCC9-08BA-3357-3C3FADBFE068}"/>
              </a:ext>
            </a:extLst>
          </p:cNvPr>
          <p:cNvPicPr>
            <a:picLocks noChangeAspect="1"/>
          </p:cNvPicPr>
          <p:nvPr/>
        </p:nvPicPr>
        <p:blipFill>
          <a:blip r:embed="rId3">
            <a:extLst>
              <a:ext uri="{28A0092B-C50C-407E-A947-70E740481C1C}">
                <a14:useLocalDpi xmlns:a14="http://schemas.microsoft.com/office/drawing/2010/main" val="0"/>
              </a:ext>
            </a:extLst>
          </a:blip>
          <a:srcRect l="5541" b="6539"/>
          <a:stretch/>
        </p:blipFill>
        <p:spPr>
          <a:xfrm>
            <a:off x="6629400" y="3981978"/>
            <a:ext cx="4800602" cy="2671810"/>
          </a:xfrm>
          <a:prstGeom prst="rect">
            <a:avLst/>
          </a:prstGeom>
        </p:spPr>
      </p:pic>
      <p:pic>
        <p:nvPicPr>
          <p:cNvPr id="11" name="Picture 10" descr="A collage of a hospital hallway&#10;&#10;AI-generated content may be incorrect.">
            <a:extLst>
              <a:ext uri="{FF2B5EF4-FFF2-40B4-BE49-F238E27FC236}">
                <a16:creationId xmlns:a16="http://schemas.microsoft.com/office/drawing/2014/main" id="{A8E2EEA6-3E31-F4FB-59D6-C8BDA63EDC4A}"/>
              </a:ext>
            </a:extLst>
          </p:cNvPr>
          <p:cNvPicPr>
            <a:picLocks noChangeAspect="1"/>
          </p:cNvPicPr>
          <p:nvPr/>
        </p:nvPicPr>
        <p:blipFill>
          <a:blip r:embed="rId4">
            <a:extLst>
              <a:ext uri="{28A0092B-C50C-407E-A947-70E740481C1C}">
                <a14:useLocalDpi xmlns:a14="http://schemas.microsoft.com/office/drawing/2010/main" val="0"/>
              </a:ext>
            </a:extLst>
          </a:blip>
          <a:srcRect l="2189" t="3334" r="49371" b="39306"/>
          <a:stretch/>
        </p:blipFill>
        <p:spPr>
          <a:xfrm>
            <a:off x="613960" y="1581151"/>
            <a:ext cx="5482040" cy="4200524"/>
          </a:xfrm>
          <a:prstGeom prst="rect">
            <a:avLst/>
          </a:prstGeom>
        </p:spPr>
      </p:pic>
    </p:spTree>
    <p:extLst>
      <p:ext uri="{BB962C8B-B14F-4D97-AF65-F5344CB8AC3E}">
        <p14:creationId xmlns:p14="http://schemas.microsoft.com/office/powerpoint/2010/main" val="265461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7A890-6B24-C6AB-534D-10E5EC95A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615D8-B717-7391-4046-39836D63328A}"/>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Wilmington Middle School</a:t>
            </a:r>
          </a:p>
        </p:txBody>
      </p:sp>
      <p:pic>
        <p:nvPicPr>
          <p:cNvPr id="3" name="Picture 2" descr="A building with trees and bushes&#10;&#10;AI-generated content may be incorrect.">
            <a:extLst>
              <a:ext uri="{FF2B5EF4-FFF2-40B4-BE49-F238E27FC236}">
                <a16:creationId xmlns:a16="http://schemas.microsoft.com/office/drawing/2014/main" id="{AB8FFA12-D604-BAE7-6D7A-423494B5D3C2}"/>
              </a:ext>
            </a:extLst>
          </p:cNvPr>
          <p:cNvPicPr>
            <a:picLocks noChangeAspect="1"/>
          </p:cNvPicPr>
          <p:nvPr/>
        </p:nvPicPr>
        <p:blipFill>
          <a:blip r:embed="rId2">
            <a:extLst>
              <a:ext uri="{28A0092B-C50C-407E-A947-70E740481C1C}">
                <a14:useLocalDpi xmlns:a14="http://schemas.microsoft.com/office/drawing/2010/main" val="0"/>
              </a:ext>
            </a:extLst>
          </a:blip>
          <a:srcRect l="8783" t="865" r="126" b="7693"/>
          <a:stretch/>
        </p:blipFill>
        <p:spPr>
          <a:xfrm>
            <a:off x="1473994" y="1371601"/>
            <a:ext cx="9244012" cy="5219700"/>
          </a:xfrm>
          <a:prstGeom prst="rect">
            <a:avLst/>
          </a:prstGeom>
        </p:spPr>
      </p:pic>
    </p:spTree>
    <p:extLst>
      <p:ext uri="{BB962C8B-B14F-4D97-AF65-F5344CB8AC3E}">
        <p14:creationId xmlns:p14="http://schemas.microsoft.com/office/powerpoint/2010/main" val="478819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4D14-D58D-91B3-C885-B985988033B3}"/>
              </a:ext>
            </a:extLst>
          </p:cNvPr>
          <p:cNvSpPr>
            <a:spLocks noGrp="1"/>
          </p:cNvSpPr>
          <p:nvPr>
            <p:ph type="title"/>
          </p:nvPr>
        </p:nvSpPr>
        <p:spPr/>
        <p:txBody>
          <a:bodyPr>
            <a:normAutofit/>
          </a:bodyPr>
          <a:lstStyle/>
          <a:p>
            <a:r>
              <a:rPr lang="en-US" sz="4200" dirty="0">
                <a:latin typeface="Arial" panose="020B0604020202020204" pitchFamily="34" charset="0"/>
                <a:cs typeface="Arial" panose="020B0604020202020204" pitchFamily="34" charset="0"/>
              </a:rPr>
              <a:t>Measuring Impact</a:t>
            </a:r>
          </a:p>
        </p:txBody>
      </p:sp>
      <p:sp>
        <p:nvSpPr>
          <p:cNvPr id="3" name="Content Placeholder 2">
            <a:extLst>
              <a:ext uri="{FF2B5EF4-FFF2-40B4-BE49-F238E27FC236}">
                <a16:creationId xmlns:a16="http://schemas.microsoft.com/office/drawing/2014/main" id="{BDC35B37-C3FE-2FD7-B998-4F6AB35C638A}"/>
              </a:ext>
            </a:extLst>
          </p:cNvPr>
          <p:cNvSpPr>
            <a:spLocks noGrp="1"/>
          </p:cNvSpPr>
          <p:nvPr>
            <p:ph idx="1"/>
          </p:nvPr>
        </p:nvSpPr>
        <p:spPr>
          <a:xfrm>
            <a:off x="587308" y="1690688"/>
            <a:ext cx="5802346" cy="4546223"/>
          </a:xfrm>
        </p:spPr>
        <p:txBody>
          <a:bodyPr>
            <a:normAutofit lnSpcReduction="10000"/>
          </a:bodyPr>
          <a:lstStyle/>
          <a:p>
            <a:r>
              <a:rPr lang="en-US" sz="2600" dirty="0">
                <a:latin typeface="Arial" panose="020B0604020202020204" pitchFamily="34" charset="0"/>
                <a:cs typeface="Arial" panose="020B0604020202020204" pitchFamily="34" charset="0"/>
              </a:rPr>
              <a:t>In the 2023-24 school year, the District’s 17 Wellness Centers &amp; 3 School-Based Health Centers served up to 54,259 patients</a:t>
            </a:r>
          </a:p>
          <a:p>
            <a:r>
              <a:rPr lang="en-US" sz="2600" dirty="0">
                <a:latin typeface="Arial" panose="020B0604020202020204" pitchFamily="34" charset="0"/>
                <a:cs typeface="Arial" panose="020B0604020202020204" pitchFamily="34" charset="0"/>
              </a:rPr>
              <a:t>9% increase from 2022-23 school year</a:t>
            </a:r>
          </a:p>
          <a:p>
            <a:r>
              <a:rPr lang="en-US" sz="2600" dirty="0">
                <a:latin typeface="Arial" panose="020B0604020202020204" pitchFamily="34" charset="0"/>
                <a:cs typeface="Arial" panose="020B0604020202020204" pitchFamily="34" charset="0"/>
              </a:rPr>
              <a:t>Student Age patients ranged between 14-19 years old</a:t>
            </a:r>
          </a:p>
          <a:p>
            <a:r>
              <a:rPr lang="en-US" sz="2600" dirty="0">
                <a:latin typeface="Arial" panose="020B0604020202020204" pitchFamily="34" charset="0"/>
                <a:cs typeface="Arial" panose="020B0604020202020204" pitchFamily="34" charset="0"/>
              </a:rPr>
              <a:t>7,500 patients visited a school-based health center for behavioral health, a 25% increase from the previous year.</a:t>
            </a:r>
          </a:p>
        </p:txBody>
      </p:sp>
      <p:sp>
        <p:nvSpPr>
          <p:cNvPr id="9" name="TextBox 8">
            <a:extLst>
              <a:ext uri="{FF2B5EF4-FFF2-40B4-BE49-F238E27FC236}">
                <a16:creationId xmlns:a16="http://schemas.microsoft.com/office/drawing/2014/main" id="{465C4352-FEE2-2A71-CCC1-5B927F9CDFAE}"/>
              </a:ext>
            </a:extLst>
          </p:cNvPr>
          <p:cNvSpPr txBox="1"/>
          <p:nvPr/>
        </p:nvSpPr>
        <p:spPr>
          <a:xfrm>
            <a:off x="5657306" y="6098692"/>
            <a:ext cx="6337028" cy="215444"/>
          </a:xfrm>
          <a:prstGeom prst="rect">
            <a:avLst/>
          </a:prstGeom>
          <a:noFill/>
        </p:spPr>
        <p:txBody>
          <a:bodyPr wrap="square">
            <a:spAutoFit/>
          </a:bodyPr>
          <a:lstStyle/>
          <a:p>
            <a:pPr algn="r"/>
            <a:r>
              <a:rPr lang="en-US" sz="800" i="1" dirty="0" err="1">
                <a:solidFill>
                  <a:schemeClr val="bg1">
                    <a:lumMod val="65000"/>
                  </a:schemeClr>
                </a:solidFill>
                <a:latin typeface="Arial" panose="020B0604020202020204" pitchFamily="34" charset="0"/>
                <a:cs typeface="Arial" panose="020B0604020202020204" pitchFamily="34" charset="0"/>
              </a:rPr>
              <a:t>Puffer,M</a:t>
            </a:r>
            <a:r>
              <a:rPr lang="en-US" sz="800" i="1" dirty="0">
                <a:solidFill>
                  <a:schemeClr val="bg1">
                    <a:lumMod val="65000"/>
                  </a:schemeClr>
                </a:solidFill>
                <a:latin typeface="Arial" panose="020B0604020202020204" pitchFamily="34" charset="0"/>
                <a:cs typeface="Arial" panose="020B0604020202020204" pitchFamily="34" charset="0"/>
              </a:rPr>
              <a:t>., et al. The Los Angeles Trust of Children’s Health Data </a:t>
            </a:r>
            <a:r>
              <a:rPr lang="en-US" sz="800" i="1" dirty="0" err="1">
                <a:solidFill>
                  <a:schemeClr val="bg1">
                    <a:lumMod val="65000"/>
                  </a:schemeClr>
                </a:solidFill>
                <a:latin typeface="Arial" panose="020B0604020202020204" pitchFamily="34" charset="0"/>
                <a:cs typeface="Arial" panose="020B0604020202020204" pitchFamily="34" charset="0"/>
              </a:rPr>
              <a:t>xChange</a:t>
            </a:r>
            <a:r>
              <a:rPr lang="en-US" sz="800" i="1" dirty="0">
                <a:solidFill>
                  <a:schemeClr val="bg1">
                    <a:lumMod val="65000"/>
                  </a:schemeClr>
                </a:solidFill>
                <a:latin typeface="Arial" panose="020B0604020202020204" pitchFamily="34" charset="0"/>
                <a:cs typeface="Arial" panose="020B0604020202020204" pitchFamily="34" charset="0"/>
              </a:rPr>
              <a:t> Impact Report 2025. Sept 25, 2025.</a:t>
            </a:r>
          </a:p>
        </p:txBody>
      </p:sp>
      <p:pic>
        <p:nvPicPr>
          <p:cNvPr id="13" name="Picture 12" descr="A diagram of a patient receiving a care service&#10;&#10;AI-generated content may be incorrect.">
            <a:extLst>
              <a:ext uri="{FF2B5EF4-FFF2-40B4-BE49-F238E27FC236}">
                <a16:creationId xmlns:a16="http://schemas.microsoft.com/office/drawing/2014/main" id="{8A4B1A69-35DD-69A2-2D9C-F356812672A6}"/>
              </a:ext>
            </a:extLst>
          </p:cNvPr>
          <p:cNvPicPr>
            <a:picLocks noChangeAspect="1"/>
          </p:cNvPicPr>
          <p:nvPr/>
        </p:nvPicPr>
        <p:blipFill>
          <a:blip r:embed="rId3">
            <a:extLst>
              <a:ext uri="{28A0092B-C50C-407E-A947-70E740481C1C}">
                <a14:useLocalDpi xmlns:a14="http://schemas.microsoft.com/office/drawing/2010/main" val="0"/>
              </a:ext>
            </a:extLst>
          </a:blip>
          <a:srcRect l="12371" r="9124"/>
          <a:stretch/>
        </p:blipFill>
        <p:spPr>
          <a:xfrm>
            <a:off x="6191988" y="1904337"/>
            <a:ext cx="5802346" cy="3440661"/>
          </a:xfrm>
          <a:prstGeom prst="rect">
            <a:avLst/>
          </a:prstGeom>
        </p:spPr>
      </p:pic>
    </p:spTree>
    <p:extLst>
      <p:ext uri="{BB962C8B-B14F-4D97-AF65-F5344CB8AC3E}">
        <p14:creationId xmlns:p14="http://schemas.microsoft.com/office/powerpoint/2010/main" val="2438132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7F5F6-C72A-50B8-FFF6-6E6033719DA8}"/>
              </a:ext>
            </a:extLst>
          </p:cNvPr>
          <p:cNvSpPr>
            <a:spLocks noGrp="1"/>
          </p:cNvSpPr>
          <p:nvPr>
            <p:ph type="title"/>
          </p:nvPr>
        </p:nvSpPr>
        <p:spPr/>
        <p:txBody>
          <a:bodyPr/>
          <a:lstStyle/>
          <a:p>
            <a:r>
              <a:rPr lang="en-US" dirty="0"/>
              <a:t>Break Out Activity</a:t>
            </a:r>
          </a:p>
        </p:txBody>
      </p:sp>
      <p:sp>
        <p:nvSpPr>
          <p:cNvPr id="3" name="Content Placeholder 2">
            <a:extLst>
              <a:ext uri="{FF2B5EF4-FFF2-40B4-BE49-F238E27FC236}">
                <a16:creationId xmlns:a16="http://schemas.microsoft.com/office/drawing/2014/main" id="{4743E91F-DF6B-C658-45B8-6E5E6E2A9A84}"/>
              </a:ext>
            </a:extLst>
          </p:cNvPr>
          <p:cNvSpPr>
            <a:spLocks noGrp="1"/>
          </p:cNvSpPr>
          <p:nvPr>
            <p:ph idx="1"/>
          </p:nvPr>
        </p:nvSpPr>
        <p:spPr/>
        <p:txBody>
          <a:bodyPr>
            <a:normAutofit/>
          </a:bodyPr>
          <a:lstStyle/>
          <a:p>
            <a:pPr marL="0" indent="0">
              <a:buNone/>
            </a:pPr>
            <a:r>
              <a:rPr lang="en-US" b="1" dirty="0">
                <a:latin typeface="Arial" panose="020B0604020202020204" pitchFamily="34" charset="0"/>
                <a:cs typeface="Arial" panose="020B0604020202020204" pitchFamily="34" charset="0"/>
              </a:rPr>
              <a:t>Prompt: </a:t>
            </a:r>
            <a:r>
              <a:rPr lang="en-US" i="1" dirty="0">
                <a:latin typeface="Arial" panose="020B0604020202020204" pitchFamily="34" charset="0"/>
                <a:cs typeface="Arial" panose="020B0604020202020204" pitchFamily="34" charset="0"/>
              </a:rPr>
              <a:t>You have seen what is possible- now let’s imagine what student wellness could like in your own community.</a:t>
            </a:r>
          </a:p>
          <a:p>
            <a:r>
              <a:rPr lang="en-US" sz="2600" dirty="0">
                <a:latin typeface="Arial" panose="020B0604020202020204" pitchFamily="34" charset="0"/>
                <a:cs typeface="Arial" panose="020B0604020202020204" pitchFamily="34" charset="0"/>
              </a:rPr>
              <a:t>4-minute discussion</a:t>
            </a:r>
          </a:p>
          <a:p>
            <a:r>
              <a:rPr lang="en-US" sz="2600" dirty="0">
                <a:latin typeface="Arial" panose="020B0604020202020204" pitchFamily="34" charset="0"/>
                <a:cs typeface="Arial" panose="020B0604020202020204" pitchFamily="34" charset="0"/>
              </a:rPr>
              <a:t>Instructions:</a:t>
            </a:r>
          </a:p>
          <a:p>
            <a:pPr marL="914400" lvl="1" indent="-457200">
              <a:buFont typeface="+mj-lt"/>
              <a:buAutoNum type="arabicPeriod"/>
            </a:pPr>
            <a:r>
              <a:rPr lang="en-US" sz="2600" dirty="0">
                <a:latin typeface="Arial" panose="020B0604020202020204" pitchFamily="34" charset="0"/>
                <a:cs typeface="Arial" panose="020B0604020202020204" pitchFamily="34" charset="0"/>
              </a:rPr>
              <a:t>Turn to a neighbor </a:t>
            </a:r>
          </a:p>
          <a:p>
            <a:pPr marL="914400" lvl="1" indent="-457200">
              <a:buFont typeface="+mj-lt"/>
              <a:buAutoNum type="arabicPeriod"/>
            </a:pPr>
            <a:r>
              <a:rPr lang="en-US" sz="2600" dirty="0">
                <a:latin typeface="Arial" panose="020B0604020202020204" pitchFamily="34" charset="0"/>
                <a:cs typeface="Arial" panose="020B0604020202020204" pitchFamily="34" charset="0"/>
              </a:rPr>
              <a:t>Take up to 4 minutes to discuss:</a:t>
            </a:r>
          </a:p>
          <a:p>
            <a:pPr marL="1371600" lvl="2" indent="-457200">
              <a:buFont typeface="+mj-lt"/>
              <a:buAutoNum type="alphaLcParenR"/>
            </a:pPr>
            <a:r>
              <a:rPr lang="en-US" sz="2600" dirty="0">
                <a:latin typeface="Arial" panose="020B0604020202020204" pitchFamily="34" charset="0"/>
                <a:cs typeface="Arial" panose="020B0604020202020204" pitchFamily="34" charset="0"/>
              </a:rPr>
              <a:t>What space or service in your school/district could better support holistic wellness?</a:t>
            </a:r>
          </a:p>
          <a:p>
            <a:pPr marL="1371600" lvl="2" indent="-457200">
              <a:buFont typeface="+mj-lt"/>
              <a:buAutoNum type="alphaLcParenR"/>
            </a:pPr>
            <a:r>
              <a:rPr lang="en-US" sz="2600" dirty="0">
                <a:latin typeface="Arial" panose="020B0604020202020204" pitchFamily="34" charset="0"/>
                <a:cs typeface="Arial" panose="020B0604020202020204" pitchFamily="34" charset="0"/>
              </a:rPr>
              <a:t>What design move would make it feel more inclusive, calming or supportive?</a:t>
            </a:r>
          </a:p>
        </p:txBody>
      </p:sp>
    </p:spTree>
    <p:extLst>
      <p:ext uri="{BB962C8B-B14F-4D97-AF65-F5344CB8AC3E}">
        <p14:creationId xmlns:p14="http://schemas.microsoft.com/office/powerpoint/2010/main" val="3490276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orange chat bubbles&#10;&#10;AI-generated content may be incorrect.">
            <a:extLst>
              <a:ext uri="{FF2B5EF4-FFF2-40B4-BE49-F238E27FC236}">
                <a16:creationId xmlns:a16="http://schemas.microsoft.com/office/drawing/2014/main" id="{D4B9E1B6-0CE3-59AD-6063-39B3D79E4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5" y="456817"/>
            <a:ext cx="6869513" cy="5308260"/>
          </a:xfrm>
          <a:prstGeom prst="rect">
            <a:avLst/>
          </a:prstGeom>
        </p:spPr>
      </p:pic>
      <p:sp>
        <p:nvSpPr>
          <p:cNvPr id="15" name="Content Placeholder 2">
            <a:extLst>
              <a:ext uri="{FF2B5EF4-FFF2-40B4-BE49-F238E27FC236}">
                <a16:creationId xmlns:a16="http://schemas.microsoft.com/office/drawing/2014/main" id="{615E0052-61A4-5783-7500-D89B96B60E50}"/>
              </a:ext>
            </a:extLst>
          </p:cNvPr>
          <p:cNvSpPr txBox="1">
            <a:spLocks/>
          </p:cNvSpPr>
          <p:nvPr/>
        </p:nvSpPr>
        <p:spPr>
          <a:xfrm>
            <a:off x="3349229" y="1667496"/>
            <a:ext cx="2517443" cy="1761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0" dirty="0">
                <a:solidFill>
                  <a:schemeClr val="tx1">
                    <a:lumMod val="65000"/>
                    <a:lumOff val="35000"/>
                  </a:schemeClr>
                </a:solidFill>
                <a:latin typeface="DIN Engschrift Std" panose="020B0606020202020204" pitchFamily="34" charset="0"/>
              </a:rPr>
              <a:t>Q</a:t>
            </a:r>
          </a:p>
        </p:txBody>
      </p:sp>
      <p:sp>
        <p:nvSpPr>
          <p:cNvPr id="16" name="Content Placeholder 2">
            <a:extLst>
              <a:ext uri="{FF2B5EF4-FFF2-40B4-BE49-F238E27FC236}">
                <a16:creationId xmlns:a16="http://schemas.microsoft.com/office/drawing/2014/main" id="{4C6ACC51-3337-60C1-3730-DA28C4C8A6C7}"/>
              </a:ext>
            </a:extLst>
          </p:cNvPr>
          <p:cNvSpPr txBox="1">
            <a:spLocks/>
          </p:cNvSpPr>
          <p:nvPr/>
        </p:nvSpPr>
        <p:spPr>
          <a:xfrm>
            <a:off x="5950631" y="2230195"/>
            <a:ext cx="2517443" cy="1761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0" dirty="0">
                <a:solidFill>
                  <a:schemeClr val="tx1">
                    <a:lumMod val="65000"/>
                    <a:lumOff val="35000"/>
                  </a:schemeClr>
                </a:solidFill>
                <a:latin typeface="DIN Engschrift Std" panose="020B0606020202020204" pitchFamily="34" charset="0"/>
              </a:rPr>
              <a:t>A</a:t>
            </a:r>
          </a:p>
        </p:txBody>
      </p:sp>
    </p:spTree>
    <p:extLst>
      <p:ext uri="{BB962C8B-B14F-4D97-AF65-F5344CB8AC3E}">
        <p14:creationId xmlns:p14="http://schemas.microsoft.com/office/powerpoint/2010/main" val="3762304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32559"/>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378B04E-E2F1-4D6A-A9C0-4C184D20FCEB}"/>
              </a:ext>
            </a:extLst>
          </p:cNvPr>
          <p:cNvPicPr>
            <a:picLocks noChangeAspect="1"/>
          </p:cNvPicPr>
          <p:nvPr/>
        </p:nvPicPr>
        <p:blipFill>
          <a:blip r:embed="rId2">
            <a:extLst>
              <a:ext uri="{28A0092B-C50C-407E-A947-70E740481C1C}">
                <a14:useLocalDpi xmlns:a14="http://schemas.microsoft.com/office/drawing/2010/main" val="0"/>
              </a:ext>
            </a:extLst>
          </a:blip>
          <a:srcRect l="20718" r="20718"/>
          <a:stretch/>
        </p:blipFill>
        <p:spPr>
          <a:xfrm>
            <a:off x="0" y="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1" name="TextBox 10">
            <a:extLst>
              <a:ext uri="{FF2B5EF4-FFF2-40B4-BE49-F238E27FC236}">
                <a16:creationId xmlns:a16="http://schemas.microsoft.com/office/drawing/2014/main" id="{A0EB023B-07BE-4723-9DE8-A48097171B22}"/>
              </a:ext>
            </a:extLst>
          </p:cNvPr>
          <p:cNvSpPr txBox="1"/>
          <p:nvPr/>
        </p:nvSpPr>
        <p:spPr>
          <a:xfrm>
            <a:off x="10764456" y="127324"/>
            <a:ext cx="21914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#edspaces</a:t>
            </a:r>
          </a:p>
        </p:txBody>
      </p:sp>
      <p:sp>
        <p:nvSpPr>
          <p:cNvPr id="18" name="Round Same Side Corner Rectangle 14">
            <a:extLst>
              <a:ext uri="{FF2B5EF4-FFF2-40B4-BE49-F238E27FC236}">
                <a16:creationId xmlns:a16="http://schemas.microsoft.com/office/drawing/2014/main" id="{084991BA-BDE3-D527-C812-D5A6B8013682}"/>
              </a:ext>
            </a:extLst>
          </p:cNvPr>
          <p:cNvSpPr/>
          <p:nvPr/>
        </p:nvSpPr>
        <p:spPr>
          <a:xfrm>
            <a:off x="7413149" y="623652"/>
            <a:ext cx="4478316" cy="1004574"/>
          </a:xfrm>
          <a:prstGeom prst="round2SameRect">
            <a:avLst/>
          </a:prstGeom>
          <a:solidFill>
            <a:srgbClr val="0325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DA387624-B2DC-1C28-5904-2A2D36A7F5DC}"/>
              </a:ext>
            </a:extLst>
          </p:cNvPr>
          <p:cNvSpPr>
            <a:spLocks noGrp="1"/>
          </p:cNvSpPr>
          <p:nvPr>
            <p:ph type="ctrTitle"/>
          </p:nvPr>
        </p:nvSpPr>
        <p:spPr>
          <a:xfrm>
            <a:off x="7315975" y="279957"/>
            <a:ext cx="4087306" cy="1146430"/>
          </a:xfrm>
          <a:noFill/>
        </p:spPr>
        <p:txBody>
          <a:bodyPr anchor="b">
            <a:normAutofit/>
          </a:bodyPr>
          <a:lstStyle/>
          <a:p>
            <a:r>
              <a:rPr lang="en-US" sz="5400" b="1" dirty="0">
                <a:latin typeface="Arial" panose="020B0604020202020204" pitchFamily="34" charset="0"/>
                <a:cs typeface="Arial" panose="020B0604020202020204" pitchFamily="34" charset="0"/>
              </a:rPr>
              <a:t>Thank You! </a:t>
            </a:r>
          </a:p>
        </p:txBody>
      </p:sp>
      <p:sp>
        <p:nvSpPr>
          <p:cNvPr id="20" name="Round Diagonal Corner Rectangle 7">
            <a:extLst>
              <a:ext uri="{FF2B5EF4-FFF2-40B4-BE49-F238E27FC236}">
                <a16:creationId xmlns:a16="http://schemas.microsoft.com/office/drawing/2014/main" id="{8702F26C-E965-F4B5-AE11-9D9246463585}"/>
              </a:ext>
            </a:extLst>
          </p:cNvPr>
          <p:cNvSpPr/>
          <p:nvPr/>
        </p:nvSpPr>
        <p:spPr>
          <a:xfrm>
            <a:off x="7413149" y="1420242"/>
            <a:ext cx="3894931" cy="715252"/>
          </a:xfrm>
          <a:prstGeom prst="round2DiagRect">
            <a:avLst/>
          </a:prstGeom>
          <a:solidFill>
            <a:srgbClr val="C744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Subtitle 2">
            <a:extLst>
              <a:ext uri="{FF2B5EF4-FFF2-40B4-BE49-F238E27FC236}">
                <a16:creationId xmlns:a16="http://schemas.microsoft.com/office/drawing/2014/main" id="{3C077C0D-E9CA-68C2-CDBE-1B7EFE65CC8C}"/>
              </a:ext>
            </a:extLst>
          </p:cNvPr>
          <p:cNvSpPr>
            <a:spLocks noGrp="1"/>
          </p:cNvSpPr>
          <p:nvPr>
            <p:ph type="subTitle" idx="1"/>
          </p:nvPr>
        </p:nvSpPr>
        <p:spPr>
          <a:xfrm>
            <a:off x="7474471" y="1456242"/>
            <a:ext cx="4087305" cy="815546"/>
          </a:xfrm>
        </p:spPr>
        <p:txBody>
          <a:bodyPr anchor="t">
            <a:normAutofit/>
          </a:bodyPr>
          <a:lstStyle/>
          <a:p>
            <a:pPr algn="l"/>
            <a:r>
              <a:rPr lang="en-US" sz="2000" dirty="0">
                <a:latin typeface="Arial" panose="020B0604020202020204" pitchFamily="34" charset="0"/>
                <a:cs typeface="Arial" panose="020B0604020202020204" pitchFamily="34" charset="0"/>
              </a:rPr>
              <a:t>Please scan the QR code to provide session feedback. </a:t>
            </a:r>
          </a:p>
        </p:txBody>
      </p:sp>
      <p:sp>
        <p:nvSpPr>
          <p:cNvPr id="22" name="Rectangle 21">
            <a:extLst>
              <a:ext uri="{FF2B5EF4-FFF2-40B4-BE49-F238E27FC236}">
                <a16:creationId xmlns:a16="http://schemas.microsoft.com/office/drawing/2014/main" id="{B6ABC784-FC14-40F0-1170-BDE0D1780616}"/>
              </a:ext>
            </a:extLst>
          </p:cNvPr>
          <p:cNvSpPr/>
          <p:nvPr/>
        </p:nvSpPr>
        <p:spPr>
          <a:xfrm>
            <a:off x="-1051" y="501863"/>
            <a:ext cx="5754457" cy="1836758"/>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C3F26E-3302-73E8-930B-E6AF079620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4014" y="924033"/>
            <a:ext cx="5004325" cy="1198082"/>
          </a:xfrm>
          <a:prstGeom prst="rect">
            <a:avLst/>
          </a:prstGeom>
          <a:effectLst/>
        </p:spPr>
      </p:pic>
      <p:grpSp>
        <p:nvGrpSpPr>
          <p:cNvPr id="3" name="Group 2">
            <a:extLst>
              <a:ext uri="{FF2B5EF4-FFF2-40B4-BE49-F238E27FC236}">
                <a16:creationId xmlns:a16="http://schemas.microsoft.com/office/drawing/2014/main" id="{6F000F72-8517-E119-2743-04C9B2C30896}"/>
              </a:ext>
            </a:extLst>
          </p:cNvPr>
          <p:cNvGrpSpPr/>
          <p:nvPr/>
        </p:nvGrpSpPr>
        <p:grpSpPr>
          <a:xfrm>
            <a:off x="6127419" y="1073523"/>
            <a:ext cx="7662367" cy="7798520"/>
            <a:chOff x="6127419" y="1073523"/>
            <a:chExt cx="7662367" cy="7798520"/>
          </a:xfrm>
        </p:grpSpPr>
        <p:pic>
          <p:nvPicPr>
            <p:cNvPr id="16" name="Picture 15" descr="A hand holding a phone with a qr code on the screen&#10;&#10;Description automatically generated">
              <a:extLst>
                <a:ext uri="{FF2B5EF4-FFF2-40B4-BE49-F238E27FC236}">
                  <a16:creationId xmlns:a16="http://schemas.microsoft.com/office/drawing/2014/main" id="{934F474F-161D-533A-EEB0-BCD434462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419" y="1073523"/>
              <a:ext cx="7662367" cy="7798520"/>
            </a:xfrm>
            <a:prstGeom prst="rect">
              <a:avLst/>
            </a:prstGeom>
          </p:spPr>
        </p:pic>
        <p:pic>
          <p:nvPicPr>
            <p:cNvPr id="2" name="Picture 1" descr="A qr code with a red and blue text&#10;&#10;AI-generated content may be incorrect.">
              <a:extLst>
                <a:ext uri="{FF2B5EF4-FFF2-40B4-BE49-F238E27FC236}">
                  <a16:creationId xmlns:a16="http://schemas.microsoft.com/office/drawing/2014/main" id="{9F18D7FE-48C4-C024-644A-3919195CD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4878" y="3276889"/>
              <a:ext cx="1484586" cy="1484586"/>
            </a:xfrm>
            <a:prstGeom prst="rect">
              <a:avLst/>
            </a:prstGeom>
          </p:spPr>
        </p:pic>
      </p:grpSp>
    </p:spTree>
    <p:extLst>
      <p:ext uri="{BB962C8B-B14F-4D97-AF65-F5344CB8AC3E}">
        <p14:creationId xmlns:p14="http://schemas.microsoft.com/office/powerpoint/2010/main" val="235946796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32559"/>
        </a:solidFill>
        <a:effectLst/>
      </p:bgPr>
    </p:bg>
    <p:spTree>
      <p:nvGrpSpPr>
        <p:cNvPr id="1" name="">
          <a:extLst>
            <a:ext uri="{FF2B5EF4-FFF2-40B4-BE49-F238E27FC236}">
              <a16:creationId xmlns:a16="http://schemas.microsoft.com/office/drawing/2014/main" id="{7A752448-0C66-0206-A084-94CF8EAACD10}"/>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B70FA376-3DA0-1319-07A2-BD359BC05DD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V="1">
            <a:off x="6877877" y="0"/>
            <a:ext cx="7089913"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74336"/>
              </a:highlight>
              <a:uLnTx/>
              <a:uFillTx/>
              <a:latin typeface="Calibri" panose="020F0502020204030204"/>
              <a:ea typeface="+mn-ea"/>
              <a:cs typeface="+mn-cs"/>
            </a:endParaRPr>
          </a:p>
        </p:txBody>
      </p:sp>
      <p:sp>
        <p:nvSpPr>
          <p:cNvPr id="24" name="Freeform: Shape 9">
            <a:extLst>
              <a:ext uri="{FF2B5EF4-FFF2-40B4-BE49-F238E27FC236}">
                <a16:creationId xmlns:a16="http://schemas.microsoft.com/office/drawing/2014/main" id="{5538A031-23E4-4E96-D30F-D80A48EAE6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V="1">
            <a:off x="7030277" y="0"/>
            <a:ext cx="7089913"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74336"/>
              </a:highligh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277E979-4D3D-A1A4-570A-D49492269BB0}"/>
              </a:ext>
            </a:extLst>
          </p:cNvPr>
          <p:cNvSpPr txBox="1"/>
          <p:nvPr/>
        </p:nvSpPr>
        <p:spPr>
          <a:xfrm>
            <a:off x="10764456" y="127324"/>
            <a:ext cx="21914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32559"/>
                </a:solidFill>
                <a:effectLst/>
                <a:uLnTx/>
                <a:uFillTx/>
                <a:latin typeface="Arial" panose="020B0604020202020204" pitchFamily="34" charset="0"/>
                <a:ea typeface="+mn-ea"/>
                <a:cs typeface="Arial" panose="020B0604020202020204" pitchFamily="34" charset="0"/>
              </a:rPr>
              <a:t>#edspaces</a:t>
            </a:r>
          </a:p>
        </p:txBody>
      </p:sp>
      <p:sp>
        <p:nvSpPr>
          <p:cNvPr id="20" name="Round Diagonal Corner Rectangle 7">
            <a:extLst>
              <a:ext uri="{FF2B5EF4-FFF2-40B4-BE49-F238E27FC236}">
                <a16:creationId xmlns:a16="http://schemas.microsoft.com/office/drawing/2014/main" id="{92BD6B22-AC30-B838-6293-7D9C1D6B8F37}"/>
              </a:ext>
            </a:extLst>
          </p:cNvPr>
          <p:cNvSpPr/>
          <p:nvPr/>
        </p:nvSpPr>
        <p:spPr>
          <a:xfrm>
            <a:off x="7413149" y="1420242"/>
            <a:ext cx="3894931" cy="715252"/>
          </a:xfrm>
          <a:prstGeom prst="round2DiagRect">
            <a:avLst/>
          </a:prstGeom>
          <a:solidFill>
            <a:srgbClr val="C744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Subtitle 2">
            <a:extLst>
              <a:ext uri="{FF2B5EF4-FFF2-40B4-BE49-F238E27FC236}">
                <a16:creationId xmlns:a16="http://schemas.microsoft.com/office/drawing/2014/main" id="{DE257EDD-95AF-018E-A6DD-CE1C18DA36FA}"/>
              </a:ext>
            </a:extLst>
          </p:cNvPr>
          <p:cNvSpPr>
            <a:spLocks noGrp="1"/>
          </p:cNvSpPr>
          <p:nvPr>
            <p:ph type="subTitle" idx="1"/>
          </p:nvPr>
        </p:nvSpPr>
        <p:spPr>
          <a:xfrm>
            <a:off x="7474471" y="1456242"/>
            <a:ext cx="4087305" cy="815546"/>
          </a:xfrm>
        </p:spPr>
        <p:txBody>
          <a:bodyPr anchor="t">
            <a:normAutofit/>
          </a:bodyPr>
          <a:lstStyle/>
          <a:p>
            <a:pPr algn="l"/>
            <a:r>
              <a:rPr lang="en-US" sz="2000" dirty="0">
                <a:latin typeface="Arial" panose="020B0604020202020204" pitchFamily="34" charset="0"/>
                <a:cs typeface="Arial" panose="020B0604020202020204" pitchFamily="34" charset="0"/>
              </a:rPr>
              <a:t>Please scan the QR code to provide session feedback. </a:t>
            </a:r>
          </a:p>
        </p:txBody>
      </p:sp>
      <p:sp>
        <p:nvSpPr>
          <p:cNvPr id="22" name="Rectangle 21">
            <a:extLst>
              <a:ext uri="{FF2B5EF4-FFF2-40B4-BE49-F238E27FC236}">
                <a16:creationId xmlns:a16="http://schemas.microsoft.com/office/drawing/2014/main" id="{6F14ABE4-4135-3863-FDA8-307A9FDFB953}"/>
              </a:ext>
            </a:extLst>
          </p:cNvPr>
          <p:cNvSpPr/>
          <p:nvPr/>
        </p:nvSpPr>
        <p:spPr>
          <a:xfrm>
            <a:off x="-1051" y="501863"/>
            <a:ext cx="5754457" cy="18367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12D26B8-A9EA-2D20-5996-6DF9609595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4014" y="924033"/>
            <a:ext cx="5004325" cy="1198082"/>
          </a:xfrm>
          <a:prstGeom prst="rect">
            <a:avLst/>
          </a:prstGeom>
          <a:effectLst/>
        </p:spPr>
      </p:pic>
      <p:grpSp>
        <p:nvGrpSpPr>
          <p:cNvPr id="4" name="Group 3">
            <a:extLst>
              <a:ext uri="{FF2B5EF4-FFF2-40B4-BE49-F238E27FC236}">
                <a16:creationId xmlns:a16="http://schemas.microsoft.com/office/drawing/2014/main" id="{B3AA570E-A68D-3DE1-A61D-C6C675422F5A}"/>
              </a:ext>
            </a:extLst>
          </p:cNvPr>
          <p:cNvGrpSpPr>
            <a:grpSpLocks/>
          </p:cNvGrpSpPr>
          <p:nvPr/>
        </p:nvGrpSpPr>
        <p:grpSpPr>
          <a:xfrm>
            <a:off x="6127419" y="1073523"/>
            <a:ext cx="7662367" cy="7798520"/>
            <a:chOff x="6127419" y="1073523"/>
            <a:chExt cx="7662367" cy="7798520"/>
          </a:xfrm>
        </p:grpSpPr>
        <p:pic>
          <p:nvPicPr>
            <p:cNvPr id="16" name="Picture 15" descr="A hand holding a phone with a qr code on the screen&#10;&#10;Description automatically generated">
              <a:extLst>
                <a:ext uri="{FF2B5EF4-FFF2-40B4-BE49-F238E27FC236}">
                  <a16:creationId xmlns:a16="http://schemas.microsoft.com/office/drawing/2014/main" id="{9CE7F01B-199F-C5CF-A4B8-45B467EFE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419" y="1073523"/>
              <a:ext cx="7662367" cy="7798520"/>
            </a:xfrm>
            <a:prstGeom prst="rect">
              <a:avLst/>
            </a:prstGeom>
          </p:spPr>
        </p:pic>
        <p:pic>
          <p:nvPicPr>
            <p:cNvPr id="3" name="Picture 2" descr="A qr code with a red and blue text&#10;&#10;AI-generated content may be incorrect.">
              <a:extLst>
                <a:ext uri="{FF2B5EF4-FFF2-40B4-BE49-F238E27FC236}">
                  <a16:creationId xmlns:a16="http://schemas.microsoft.com/office/drawing/2014/main" id="{0385818B-8523-8A67-0549-3F56407A0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878" y="3276889"/>
              <a:ext cx="1484586" cy="1484586"/>
            </a:xfrm>
            <a:prstGeom prst="rect">
              <a:avLst/>
            </a:prstGeom>
          </p:spPr>
        </p:pic>
      </p:grpSp>
      <p:sp>
        <p:nvSpPr>
          <p:cNvPr id="5" name="TextBox 4">
            <a:extLst>
              <a:ext uri="{FF2B5EF4-FFF2-40B4-BE49-F238E27FC236}">
                <a16:creationId xmlns:a16="http://schemas.microsoft.com/office/drawing/2014/main" id="{E85A1513-E883-6192-67EE-D231516B79B2}"/>
              </a:ext>
            </a:extLst>
          </p:cNvPr>
          <p:cNvSpPr txBox="1"/>
          <p:nvPr/>
        </p:nvSpPr>
        <p:spPr>
          <a:xfrm>
            <a:off x="214991" y="2669220"/>
            <a:ext cx="6768905" cy="3908762"/>
          </a:xfrm>
          <a:prstGeom prst="rect">
            <a:avLst/>
          </a:prstGeom>
          <a:noFill/>
        </p:spPr>
        <p:txBody>
          <a:bodyPr wrap="square" rtlCol="0">
            <a:spAutoFit/>
          </a:bodyPr>
          <a:lstStyle/>
          <a:p>
            <a:r>
              <a:rPr lang="en-US" sz="2000" b="1" dirty="0">
                <a:solidFill>
                  <a:srgbClr val="C74336"/>
                </a:solidFill>
                <a:latin typeface="Arial" panose="020B0604020202020204" pitchFamily="34" charset="0"/>
                <a:cs typeface="Arial" panose="020B0604020202020204" pitchFamily="34" charset="0"/>
              </a:rPr>
              <a:t>Mobile App </a:t>
            </a:r>
            <a:r>
              <a:rPr lang="en-US" sz="2000" dirty="0">
                <a:latin typeface="Arial" panose="020B0604020202020204" pitchFamily="34" charset="0"/>
                <a:cs typeface="Arial" panose="020B0604020202020204" pitchFamily="34" charset="0"/>
              </a:rPr>
              <a:t>- If you have not done so already, please download the mobile app through your device’s app store.</a:t>
            </a:r>
          </a:p>
          <a:p>
            <a:endParaRPr lang="en-US" sz="2000" dirty="0">
              <a:latin typeface="Arial" panose="020B0604020202020204" pitchFamily="34" charset="0"/>
              <a:cs typeface="Arial" panose="020B0604020202020204" pitchFamily="34" charset="0"/>
            </a:endParaRPr>
          </a:p>
          <a:p>
            <a:r>
              <a:rPr lang="en-US" sz="2000" b="1" dirty="0">
                <a:solidFill>
                  <a:srgbClr val="C74336"/>
                </a:solidFill>
                <a:latin typeface="Arial" panose="020B0604020202020204" pitchFamily="34" charset="0"/>
                <a:cs typeface="Arial" panose="020B0604020202020204" pitchFamily="34" charset="0"/>
              </a:rPr>
              <a:t>Session Evaluations </a:t>
            </a:r>
            <a:r>
              <a:rPr lang="en-US" sz="2000" dirty="0">
                <a:latin typeface="Arial" panose="020B0604020202020204" pitchFamily="34" charset="0"/>
                <a:cs typeface="Arial" panose="020B0604020202020204" pitchFamily="34" charset="0"/>
              </a:rPr>
              <a:t>- Rate Sessions Through the Mobile App Instructions:</a:t>
            </a:r>
          </a:p>
          <a:p>
            <a:endParaRPr lang="en-US" sz="2000" dirty="0">
              <a:latin typeface="Arial" panose="020B0604020202020204" pitchFamily="34" charset="0"/>
              <a:cs typeface="Arial" panose="020B0604020202020204" pitchFamily="34" charset="0"/>
            </a:endParaRPr>
          </a:p>
          <a:p>
            <a:pPr marL="342900" indent="-342900">
              <a:buAutoNum type="arabicPeriod"/>
            </a:pPr>
            <a:r>
              <a:rPr lang="en-US" sz="2000" dirty="0">
                <a:latin typeface="Arial" panose="020B0604020202020204" pitchFamily="34" charset="0"/>
                <a:cs typeface="Arial" panose="020B0604020202020204" pitchFamily="34" charset="0"/>
              </a:rPr>
              <a:t>Open and load mobile app</a:t>
            </a:r>
          </a:p>
          <a:p>
            <a:pPr marL="342900" indent="-342900">
              <a:buAutoNum type="arabicPeriod"/>
            </a:pPr>
            <a:r>
              <a:rPr lang="en-US" sz="2000" dirty="0">
                <a:latin typeface="Arial" panose="020B0604020202020204" pitchFamily="34" charset="0"/>
                <a:cs typeface="Arial" panose="020B0604020202020204" pitchFamily="34" charset="0"/>
              </a:rPr>
              <a:t>In the left sidebar, tap “Schedule”</a:t>
            </a:r>
          </a:p>
          <a:p>
            <a:pPr marL="342900" indent="-342900">
              <a:buAutoNum type="arabicPeriod"/>
            </a:pPr>
            <a:r>
              <a:rPr lang="en-US" sz="2000" dirty="0">
                <a:latin typeface="Arial" panose="020B0604020202020204" pitchFamily="34" charset="0"/>
                <a:cs typeface="Arial" panose="020B0604020202020204" pitchFamily="34" charset="0"/>
              </a:rPr>
              <a:t>Locate and select the session you are attending</a:t>
            </a:r>
          </a:p>
          <a:p>
            <a:pPr marL="342900" indent="-342900">
              <a:buAutoNum type="arabicPeriod"/>
            </a:pPr>
            <a:r>
              <a:rPr lang="en-US" sz="2000">
                <a:latin typeface="Arial" panose="020B0604020202020204" pitchFamily="34" charset="0"/>
                <a:cs typeface="Arial" panose="020B0604020202020204" pitchFamily="34" charset="0"/>
              </a:rPr>
              <a:t>After </a:t>
            </a:r>
            <a:r>
              <a:rPr lang="en-US" sz="2000" dirty="0">
                <a:latin typeface="Arial" panose="020B0604020202020204" pitchFamily="34" charset="0"/>
                <a:cs typeface="Arial" panose="020B0604020202020204" pitchFamily="34" charset="0"/>
              </a:rPr>
              <a:t>opening the individual session page, tap the “Session Survey” link to evaluate the session.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E996079-B5AB-8F41-8388-04543FACFA2E}"/>
              </a:ext>
            </a:extLst>
          </p:cNvPr>
          <p:cNvSpPr txBox="1">
            <a:spLocks/>
          </p:cNvSpPr>
          <p:nvPr/>
        </p:nvSpPr>
        <p:spPr>
          <a:xfrm>
            <a:off x="7315975" y="279957"/>
            <a:ext cx="4087306" cy="114643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032559"/>
                </a:solidFill>
                <a:latin typeface="Arial" panose="020B0604020202020204" pitchFamily="34" charset="0"/>
                <a:cs typeface="Arial" panose="020B0604020202020204" pitchFamily="34" charset="0"/>
              </a:rPr>
              <a:t>Thank You! </a:t>
            </a:r>
          </a:p>
        </p:txBody>
      </p:sp>
    </p:spTree>
    <p:extLst>
      <p:ext uri="{BB962C8B-B14F-4D97-AF65-F5344CB8AC3E}">
        <p14:creationId xmlns:p14="http://schemas.microsoft.com/office/powerpoint/2010/main" val="99242520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63B0-9F59-30A2-8083-CF5A4BCBFCB2}"/>
              </a:ext>
            </a:extLst>
          </p:cNvPr>
          <p:cNvSpPr>
            <a:spLocks noGrp="1"/>
          </p:cNvSpPr>
          <p:nvPr>
            <p:ph type="title"/>
          </p:nvPr>
        </p:nvSpPr>
        <p:spPr>
          <a:xfrm>
            <a:off x="838200" y="346463"/>
            <a:ext cx="10515600" cy="1325563"/>
          </a:xfrm>
        </p:spPr>
        <p:txBody>
          <a:bodyPr>
            <a:normAutofit/>
          </a:bodyPr>
          <a:lstStyle/>
          <a:p>
            <a:r>
              <a:rPr lang="en-US" sz="4200" dirty="0">
                <a:latin typeface="Arial" panose="020B0604020202020204" pitchFamily="34" charset="0"/>
                <a:cs typeface="Arial" panose="020B0604020202020204" pitchFamily="34" charset="0"/>
              </a:rPr>
              <a:t>Agenda</a:t>
            </a:r>
          </a:p>
        </p:txBody>
      </p:sp>
      <p:sp>
        <p:nvSpPr>
          <p:cNvPr id="7" name="Content Placeholder 6">
            <a:extLst>
              <a:ext uri="{FF2B5EF4-FFF2-40B4-BE49-F238E27FC236}">
                <a16:creationId xmlns:a16="http://schemas.microsoft.com/office/drawing/2014/main" id="{A66DC8DE-1C94-2179-8077-9B6E4D4BA457}"/>
              </a:ext>
            </a:extLst>
          </p:cNvPr>
          <p:cNvSpPr>
            <a:spLocks noGrp="1"/>
          </p:cNvSpPr>
          <p:nvPr>
            <p:ph idx="1"/>
          </p:nvPr>
        </p:nvSpPr>
        <p:spPr>
          <a:xfrm>
            <a:off x="2038184" y="2207287"/>
            <a:ext cx="9315616" cy="2881547"/>
          </a:xfrm>
        </p:spPr>
        <p:txBody>
          <a:bodyPr/>
          <a:lstStyle/>
          <a:p>
            <a:pPr marL="0" indent="0">
              <a:buNone/>
            </a:pPr>
            <a:r>
              <a:rPr lang="en-US" dirty="0"/>
              <a:t>Understand Holistic Student Wellness</a:t>
            </a:r>
          </a:p>
          <a:p>
            <a:pPr marL="0" indent="0">
              <a:buNone/>
            </a:pPr>
            <a:endParaRPr lang="en-US" dirty="0"/>
          </a:p>
          <a:p>
            <a:pPr marL="0" indent="0">
              <a:buNone/>
            </a:pPr>
            <a:r>
              <a:rPr lang="en-US" dirty="0"/>
              <a:t>How School-Based Health Centers Affect Student Success</a:t>
            </a:r>
          </a:p>
          <a:p>
            <a:pPr marL="0" indent="0">
              <a:buNone/>
            </a:pPr>
            <a:endParaRPr lang="en-US" dirty="0"/>
          </a:p>
          <a:p>
            <a:pPr marL="0" indent="0">
              <a:buNone/>
            </a:pPr>
            <a:r>
              <a:rPr lang="en-US" dirty="0"/>
              <a:t>Wellness Center Design &amp; Guiding Principles</a:t>
            </a:r>
          </a:p>
          <a:p>
            <a:pPr marL="0" indent="0">
              <a:buNone/>
            </a:pPr>
            <a:endParaRPr lang="en-US" dirty="0"/>
          </a:p>
          <a:p>
            <a:endParaRPr lang="en-US" dirty="0"/>
          </a:p>
        </p:txBody>
      </p:sp>
      <p:pic>
        <p:nvPicPr>
          <p:cNvPr id="4" name="Graphic 3" descr="Stethoscope with solid fill">
            <a:extLst>
              <a:ext uri="{FF2B5EF4-FFF2-40B4-BE49-F238E27FC236}">
                <a16:creationId xmlns:a16="http://schemas.microsoft.com/office/drawing/2014/main" id="{C36490E2-7F70-D6DD-0193-7CCA5885B4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048" y="2971800"/>
            <a:ext cx="914400" cy="914400"/>
          </a:xfrm>
          <a:prstGeom prst="rect">
            <a:avLst/>
          </a:prstGeom>
        </p:spPr>
      </p:pic>
      <p:pic>
        <p:nvPicPr>
          <p:cNvPr id="12" name="Graphic 11" descr="Care with solid fill">
            <a:extLst>
              <a:ext uri="{FF2B5EF4-FFF2-40B4-BE49-F238E27FC236}">
                <a16:creationId xmlns:a16="http://schemas.microsoft.com/office/drawing/2014/main" id="{88C247AC-C540-2B64-CF24-D1A9CF22F0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048" y="1864713"/>
            <a:ext cx="914400" cy="914400"/>
          </a:xfrm>
          <a:prstGeom prst="rect">
            <a:avLst/>
          </a:prstGeom>
        </p:spPr>
      </p:pic>
      <p:pic>
        <p:nvPicPr>
          <p:cNvPr id="14" name="Graphic 13" descr="Blueprint with solid fill">
            <a:extLst>
              <a:ext uri="{FF2B5EF4-FFF2-40B4-BE49-F238E27FC236}">
                <a16:creationId xmlns:a16="http://schemas.microsoft.com/office/drawing/2014/main" id="{7329EA17-A71B-4E67-C622-CA8EA808D4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9048" y="3957762"/>
            <a:ext cx="914400" cy="914400"/>
          </a:xfrm>
          <a:prstGeom prst="rect">
            <a:avLst/>
          </a:prstGeom>
        </p:spPr>
      </p:pic>
    </p:spTree>
    <p:extLst>
      <p:ext uri="{BB962C8B-B14F-4D97-AF65-F5344CB8AC3E}">
        <p14:creationId xmlns:p14="http://schemas.microsoft.com/office/powerpoint/2010/main" val="118635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a building&#10;&#10;AI-generated content may be incorrect.">
            <a:extLst>
              <a:ext uri="{FF2B5EF4-FFF2-40B4-BE49-F238E27FC236}">
                <a16:creationId xmlns:a16="http://schemas.microsoft.com/office/drawing/2014/main" id="{FC0D83B0-2C01-6173-B313-C564BE9E9E5B}"/>
              </a:ext>
            </a:extLst>
          </p:cNvPr>
          <p:cNvPicPr>
            <a:picLocks noChangeAspect="1"/>
          </p:cNvPicPr>
          <p:nvPr/>
        </p:nvPicPr>
        <p:blipFill>
          <a:blip r:embed="rId3">
            <a:extLst>
              <a:ext uri="{28A0092B-C50C-407E-A947-70E740481C1C}">
                <a14:useLocalDpi xmlns:a14="http://schemas.microsoft.com/office/drawing/2010/main" val="0"/>
              </a:ext>
            </a:extLst>
          </a:blip>
          <a:srcRect l="8818" t="12465" r="7782" b="6154"/>
          <a:stretch/>
        </p:blipFill>
        <p:spPr>
          <a:xfrm>
            <a:off x="6174369" y="1026367"/>
            <a:ext cx="5442243" cy="3258817"/>
          </a:xfrm>
          <a:prstGeom prst="rect">
            <a:avLst/>
          </a:prstGeom>
        </p:spPr>
      </p:pic>
      <p:sp>
        <p:nvSpPr>
          <p:cNvPr id="6" name="Oval 5">
            <a:extLst>
              <a:ext uri="{FF2B5EF4-FFF2-40B4-BE49-F238E27FC236}">
                <a16:creationId xmlns:a16="http://schemas.microsoft.com/office/drawing/2014/main" id="{0BB711C4-8E9D-9DCF-50EE-333164EAC195}"/>
              </a:ext>
            </a:extLst>
          </p:cNvPr>
          <p:cNvSpPr/>
          <p:nvPr/>
        </p:nvSpPr>
        <p:spPr>
          <a:xfrm flipH="1">
            <a:off x="6303669" y="4146353"/>
            <a:ext cx="2389969" cy="2461073"/>
          </a:xfrm>
          <a:prstGeom prst="ellipse">
            <a:avLst/>
          </a:prstGeom>
          <a:solidFill>
            <a:srgbClr val="B1D2D7">
              <a:alpha val="95000"/>
            </a:srgb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90E3F-F0DF-EEA7-D55F-FB4426141680}"/>
              </a:ext>
            </a:extLst>
          </p:cNvPr>
          <p:cNvSpPr>
            <a:spLocks noGrp="1"/>
          </p:cNvSpPr>
          <p:nvPr>
            <p:ph type="title"/>
          </p:nvPr>
        </p:nvSpPr>
        <p:spPr>
          <a:xfrm>
            <a:off x="838200" y="346463"/>
            <a:ext cx="10515600" cy="1325563"/>
          </a:xfrm>
        </p:spPr>
        <p:txBody>
          <a:bodyPr>
            <a:normAutofit/>
          </a:bodyPr>
          <a:lstStyle/>
          <a:p>
            <a:r>
              <a:rPr lang="en-US" sz="4200" dirty="0">
                <a:latin typeface="Arial" panose="020B0604020202020204" pitchFamily="34" charset="0"/>
                <a:cs typeface="Arial" panose="020B0604020202020204" pitchFamily="34" charset="0"/>
              </a:rPr>
              <a:t>Who We Are</a:t>
            </a:r>
          </a:p>
        </p:txBody>
      </p:sp>
      <p:sp>
        <p:nvSpPr>
          <p:cNvPr id="3" name="Content Placeholder 2">
            <a:extLst>
              <a:ext uri="{FF2B5EF4-FFF2-40B4-BE49-F238E27FC236}">
                <a16:creationId xmlns:a16="http://schemas.microsoft.com/office/drawing/2014/main" id="{CFB92162-03C3-4E11-94E9-B06B8871DE19}"/>
              </a:ext>
            </a:extLst>
          </p:cNvPr>
          <p:cNvSpPr>
            <a:spLocks noGrp="1"/>
          </p:cNvSpPr>
          <p:nvPr>
            <p:ph idx="1"/>
          </p:nvPr>
        </p:nvSpPr>
        <p:spPr>
          <a:xfrm>
            <a:off x="897107" y="1833777"/>
            <a:ext cx="4713811" cy="1929590"/>
          </a:xfrm>
        </p:spPr>
        <p:txBody>
          <a:bodyPr>
            <a:noAutofit/>
          </a:bodyPr>
          <a:lstStyle/>
          <a:p>
            <a:pPr marL="0" indent="0">
              <a:buNone/>
            </a:pPr>
            <a:r>
              <a:rPr lang="en-US" sz="2600" dirty="0">
                <a:latin typeface="Arial" panose="020B0604020202020204" pitchFamily="34" charset="0"/>
                <a:cs typeface="Arial" panose="020B0604020202020204" pitchFamily="34" charset="0"/>
              </a:rPr>
              <a:t>Founded with the purpose of anticipating community needs, HMC aims to create designs that have positive impact now and into the future. </a:t>
            </a:r>
          </a:p>
        </p:txBody>
      </p:sp>
      <p:pic>
        <p:nvPicPr>
          <p:cNvPr id="5" name="Picture 4" descr="A logo for a company&#10;&#10;AI-generated content may be incorrect.">
            <a:extLst>
              <a:ext uri="{FF2B5EF4-FFF2-40B4-BE49-F238E27FC236}">
                <a16:creationId xmlns:a16="http://schemas.microsoft.com/office/drawing/2014/main" id="{777DB27E-5559-435B-787E-369C10983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07" y="4059428"/>
            <a:ext cx="3859178" cy="1929589"/>
          </a:xfrm>
          <a:prstGeom prst="rect">
            <a:avLst/>
          </a:prstGeom>
        </p:spPr>
      </p:pic>
      <p:sp>
        <p:nvSpPr>
          <p:cNvPr id="10" name="Content Placeholder 2">
            <a:extLst>
              <a:ext uri="{FF2B5EF4-FFF2-40B4-BE49-F238E27FC236}">
                <a16:creationId xmlns:a16="http://schemas.microsoft.com/office/drawing/2014/main" id="{73C7A92D-04B3-DBA7-7C7E-3544633C971C}"/>
              </a:ext>
            </a:extLst>
          </p:cNvPr>
          <p:cNvSpPr txBox="1">
            <a:spLocks/>
          </p:cNvSpPr>
          <p:nvPr/>
        </p:nvSpPr>
        <p:spPr>
          <a:xfrm>
            <a:off x="6239931" y="5376889"/>
            <a:ext cx="2517443" cy="11159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DIN Engschrift Std" panose="020B0606020202020204" pitchFamily="34" charset="0"/>
              </a:rPr>
              <a:t>California Public School Districts Served</a:t>
            </a:r>
          </a:p>
        </p:txBody>
      </p:sp>
      <p:sp>
        <p:nvSpPr>
          <p:cNvPr id="12" name="Oval 11">
            <a:extLst>
              <a:ext uri="{FF2B5EF4-FFF2-40B4-BE49-F238E27FC236}">
                <a16:creationId xmlns:a16="http://schemas.microsoft.com/office/drawing/2014/main" id="{5259D6A4-8073-E2B7-1A99-C3B8E0D2564A}"/>
              </a:ext>
            </a:extLst>
          </p:cNvPr>
          <p:cNvSpPr/>
          <p:nvPr/>
        </p:nvSpPr>
        <p:spPr>
          <a:xfrm>
            <a:off x="8101206" y="2711647"/>
            <a:ext cx="402835" cy="402835"/>
          </a:xfrm>
          <a:prstGeom prst="ellipse">
            <a:avLst/>
          </a:prstGeom>
          <a:noFill/>
          <a:ln w="101600">
            <a:solidFill>
              <a:srgbClr val="FABA0A">
                <a:alpha val="9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3524950-16DA-40C6-0CD4-2AD8F5080D02}"/>
              </a:ext>
            </a:extLst>
          </p:cNvPr>
          <p:cNvSpPr/>
          <p:nvPr/>
        </p:nvSpPr>
        <p:spPr>
          <a:xfrm flipH="1">
            <a:off x="9105595" y="4146353"/>
            <a:ext cx="2389969" cy="2461073"/>
          </a:xfrm>
          <a:prstGeom prst="ellipse">
            <a:avLst/>
          </a:prstGeom>
          <a:solidFill>
            <a:srgbClr val="33ACC3">
              <a:alpha val="95000"/>
            </a:srgb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C2B7A7B2-34F0-EFA5-CE0D-0B16F79093B0}"/>
              </a:ext>
            </a:extLst>
          </p:cNvPr>
          <p:cNvSpPr txBox="1">
            <a:spLocks/>
          </p:cNvSpPr>
          <p:nvPr/>
        </p:nvSpPr>
        <p:spPr>
          <a:xfrm>
            <a:off x="6636384" y="4559662"/>
            <a:ext cx="1867657" cy="86949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6500" dirty="0">
                <a:solidFill>
                  <a:schemeClr val="bg1"/>
                </a:solidFill>
                <a:latin typeface="DIN Engschrift Std" panose="020B0606020202020204" pitchFamily="34" charset="0"/>
              </a:rPr>
              <a:t>140</a:t>
            </a:r>
            <a:r>
              <a:rPr lang="en-US" sz="5200" dirty="0">
                <a:solidFill>
                  <a:schemeClr val="bg1"/>
                </a:solidFill>
                <a:latin typeface="DIN Engschrift Std" panose="020B0606020202020204" pitchFamily="34" charset="0"/>
              </a:rPr>
              <a:t>+</a:t>
            </a:r>
          </a:p>
          <a:p>
            <a:pPr marL="0" indent="0">
              <a:buFont typeface="Arial" panose="020B0604020202020204" pitchFamily="34" charset="0"/>
              <a:buNone/>
            </a:pPr>
            <a:endParaRPr lang="en-US" dirty="0"/>
          </a:p>
        </p:txBody>
      </p:sp>
      <p:sp>
        <p:nvSpPr>
          <p:cNvPr id="9" name="Content Placeholder 2">
            <a:extLst>
              <a:ext uri="{FF2B5EF4-FFF2-40B4-BE49-F238E27FC236}">
                <a16:creationId xmlns:a16="http://schemas.microsoft.com/office/drawing/2014/main" id="{AEF775D9-4D1B-DB5E-41A3-3457F4734C9A}"/>
              </a:ext>
            </a:extLst>
          </p:cNvPr>
          <p:cNvSpPr txBox="1">
            <a:spLocks/>
          </p:cNvSpPr>
          <p:nvPr/>
        </p:nvSpPr>
        <p:spPr>
          <a:xfrm>
            <a:off x="9398554" y="4559662"/>
            <a:ext cx="1867657" cy="86949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6500" dirty="0">
                <a:solidFill>
                  <a:schemeClr val="bg1"/>
                </a:solidFill>
                <a:latin typeface="DIN Engschrift Std" panose="020B0606020202020204" pitchFamily="34" charset="0"/>
              </a:rPr>
              <a:t>1300</a:t>
            </a:r>
            <a:r>
              <a:rPr lang="en-US" sz="5200" dirty="0">
                <a:solidFill>
                  <a:schemeClr val="bg1"/>
                </a:solidFill>
                <a:latin typeface="DIN Engschrift Std" panose="020B0606020202020204" pitchFamily="34" charset="0"/>
              </a:rPr>
              <a:t>+</a:t>
            </a:r>
          </a:p>
          <a:p>
            <a:pPr marL="0" indent="0">
              <a:buFont typeface="Arial" panose="020B0604020202020204" pitchFamily="34" charset="0"/>
              <a:buNone/>
            </a:pPr>
            <a:endParaRPr lang="en-US" dirty="0"/>
          </a:p>
        </p:txBody>
      </p:sp>
      <p:sp>
        <p:nvSpPr>
          <p:cNvPr id="11" name="Content Placeholder 2">
            <a:extLst>
              <a:ext uri="{FF2B5EF4-FFF2-40B4-BE49-F238E27FC236}">
                <a16:creationId xmlns:a16="http://schemas.microsoft.com/office/drawing/2014/main" id="{C92B3EAD-0D9E-E081-51C1-8F751AB62EAD}"/>
              </a:ext>
            </a:extLst>
          </p:cNvPr>
          <p:cNvSpPr txBox="1">
            <a:spLocks/>
          </p:cNvSpPr>
          <p:nvPr/>
        </p:nvSpPr>
        <p:spPr>
          <a:xfrm>
            <a:off x="9220205" y="5376888"/>
            <a:ext cx="2224354" cy="11159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DIN Engschrift Std" panose="020B0606020202020204" pitchFamily="34" charset="0"/>
              </a:rPr>
              <a:t>PreK-12 School Projects, Past 5 years</a:t>
            </a:r>
          </a:p>
        </p:txBody>
      </p:sp>
      <p:sp>
        <p:nvSpPr>
          <p:cNvPr id="15" name="Oval 14">
            <a:extLst>
              <a:ext uri="{FF2B5EF4-FFF2-40B4-BE49-F238E27FC236}">
                <a16:creationId xmlns:a16="http://schemas.microsoft.com/office/drawing/2014/main" id="{2C9F22AF-294C-7E40-60D4-BE225BA837E2}"/>
              </a:ext>
            </a:extLst>
          </p:cNvPr>
          <p:cNvSpPr/>
          <p:nvPr/>
        </p:nvSpPr>
        <p:spPr>
          <a:xfrm>
            <a:off x="8555956" y="2886985"/>
            <a:ext cx="402835" cy="402835"/>
          </a:xfrm>
          <a:prstGeom prst="ellipse">
            <a:avLst/>
          </a:prstGeom>
          <a:noFill/>
          <a:ln w="101600">
            <a:solidFill>
              <a:srgbClr val="FABA0A">
                <a:alpha val="9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457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C3C43-30D9-3F42-6B7A-B658343E41B0}"/>
              </a:ext>
            </a:extLst>
          </p:cNvPr>
          <p:cNvSpPr>
            <a:spLocks noGrp="1"/>
          </p:cNvSpPr>
          <p:nvPr>
            <p:ph type="title"/>
          </p:nvPr>
        </p:nvSpPr>
        <p:spPr>
          <a:xfrm>
            <a:off x="838200" y="346463"/>
            <a:ext cx="10515600" cy="1325563"/>
          </a:xfrm>
        </p:spPr>
        <p:txBody>
          <a:bodyPr>
            <a:normAutofit/>
          </a:bodyPr>
          <a:lstStyle/>
          <a:p>
            <a:r>
              <a:rPr lang="en-US" sz="4200" dirty="0">
                <a:latin typeface="Arial" panose="020B0604020202020204" pitchFamily="34" charset="0"/>
                <a:ea typeface="Calibri" panose="020F0502020204030204" pitchFamily="34" charset="0"/>
                <a:cs typeface="Arial" panose="020B0604020202020204" pitchFamily="34" charset="0"/>
              </a:rPr>
              <a:t>What is Student Wellness?</a:t>
            </a:r>
          </a:p>
        </p:txBody>
      </p:sp>
      <p:sp>
        <p:nvSpPr>
          <p:cNvPr id="3" name="Content Placeholder 2">
            <a:extLst>
              <a:ext uri="{FF2B5EF4-FFF2-40B4-BE49-F238E27FC236}">
                <a16:creationId xmlns:a16="http://schemas.microsoft.com/office/drawing/2014/main" id="{BE1DF80C-A21A-9FD3-D012-1755CF71A547}"/>
              </a:ext>
            </a:extLst>
          </p:cNvPr>
          <p:cNvSpPr>
            <a:spLocks noGrp="1"/>
          </p:cNvSpPr>
          <p:nvPr>
            <p:ph idx="1"/>
          </p:nvPr>
        </p:nvSpPr>
        <p:spPr>
          <a:xfrm>
            <a:off x="838200" y="1825625"/>
            <a:ext cx="4198597" cy="4535418"/>
          </a:xfrm>
        </p:spPr>
        <p:txBody>
          <a:bodyPr>
            <a:normAutofit/>
          </a:bodyPr>
          <a:lstStyle/>
          <a:p>
            <a:r>
              <a:rPr lang="en-US" dirty="0">
                <a:latin typeface="Arial" panose="020B0604020202020204" pitchFamily="34" charset="0"/>
                <a:cs typeface="Arial" panose="020B0604020202020204" pitchFamily="34" charset="0"/>
              </a:rPr>
              <a:t>Holistic framework</a:t>
            </a:r>
          </a:p>
          <a:p>
            <a:r>
              <a:rPr lang="en-US" dirty="0">
                <a:latin typeface="Arial" panose="020B0604020202020204" pitchFamily="34" charset="0"/>
                <a:cs typeface="Arial" panose="020B0604020202020204" pitchFamily="34" charset="0"/>
              </a:rPr>
              <a:t>Wellness extends beyond health services</a:t>
            </a:r>
          </a:p>
        </p:txBody>
      </p:sp>
      <p:sp>
        <p:nvSpPr>
          <p:cNvPr id="9" name="Oval 8">
            <a:extLst>
              <a:ext uri="{FF2B5EF4-FFF2-40B4-BE49-F238E27FC236}">
                <a16:creationId xmlns:a16="http://schemas.microsoft.com/office/drawing/2014/main" id="{232A4E48-AF9D-47A0-ECE5-71FEDE024043}"/>
              </a:ext>
            </a:extLst>
          </p:cNvPr>
          <p:cNvSpPr/>
          <p:nvPr/>
        </p:nvSpPr>
        <p:spPr>
          <a:xfrm>
            <a:off x="8940822" y="3289206"/>
            <a:ext cx="2365804" cy="2436189"/>
          </a:xfrm>
          <a:prstGeom prst="ellipse">
            <a:avLst/>
          </a:prstGeom>
          <a:solidFill>
            <a:srgbClr val="F85C72">
              <a:alpha val="85000"/>
            </a:srgb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1DFE3E-AC3B-0A60-897F-7A54E73AADC4}"/>
              </a:ext>
            </a:extLst>
          </p:cNvPr>
          <p:cNvSpPr/>
          <p:nvPr/>
        </p:nvSpPr>
        <p:spPr>
          <a:xfrm>
            <a:off x="6216790" y="1332608"/>
            <a:ext cx="2365804" cy="2436189"/>
          </a:xfrm>
          <a:prstGeom prst="ellipse">
            <a:avLst/>
          </a:prstGeom>
          <a:solidFill>
            <a:srgbClr val="FABA0A">
              <a:alpha val="95000"/>
            </a:srgb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4CCECF-9680-5548-1BAA-C4D75AF5C480}"/>
              </a:ext>
            </a:extLst>
          </p:cNvPr>
          <p:cNvSpPr/>
          <p:nvPr/>
        </p:nvSpPr>
        <p:spPr>
          <a:xfrm>
            <a:off x="7033847" y="4186098"/>
            <a:ext cx="2365804" cy="2436189"/>
          </a:xfrm>
          <a:prstGeom prst="ellipse">
            <a:avLst/>
          </a:prstGeom>
          <a:solidFill>
            <a:srgbClr val="C4DA56">
              <a:alpha val="85882"/>
            </a:srgb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A37189-3131-9ECA-F6A1-6E24A121AE5B}"/>
              </a:ext>
            </a:extLst>
          </p:cNvPr>
          <p:cNvSpPr/>
          <p:nvPr/>
        </p:nvSpPr>
        <p:spPr>
          <a:xfrm>
            <a:off x="8277297" y="1431234"/>
            <a:ext cx="2365804" cy="2436189"/>
          </a:xfrm>
          <a:prstGeom prst="ellipse">
            <a:avLst/>
          </a:prstGeom>
          <a:solidFill>
            <a:srgbClr val="B1D2D7">
              <a:alpha val="85882"/>
            </a:srgb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9E467400-89DE-6BC1-B74C-4215C5862B8B}"/>
              </a:ext>
            </a:extLst>
          </p:cNvPr>
          <p:cNvSpPr txBox="1">
            <a:spLocks/>
          </p:cNvSpPr>
          <p:nvPr/>
        </p:nvSpPr>
        <p:spPr>
          <a:xfrm>
            <a:off x="8939274" y="4199132"/>
            <a:ext cx="2517443" cy="6361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600" dirty="0">
                <a:solidFill>
                  <a:schemeClr val="bg1"/>
                </a:solidFill>
                <a:latin typeface="DIN Engschrift Std" panose="020B0606020202020204" pitchFamily="34" charset="0"/>
              </a:rPr>
              <a:t>NUTRITION</a:t>
            </a:r>
          </a:p>
          <a:p>
            <a:pPr marL="0" indent="0">
              <a:buFont typeface="Arial" panose="020B0604020202020204" pitchFamily="34" charset="0"/>
              <a:buNone/>
            </a:pPr>
            <a:endParaRPr lang="en-US" dirty="0"/>
          </a:p>
        </p:txBody>
      </p:sp>
      <p:sp>
        <p:nvSpPr>
          <p:cNvPr id="17" name="Content Placeholder 2">
            <a:extLst>
              <a:ext uri="{FF2B5EF4-FFF2-40B4-BE49-F238E27FC236}">
                <a16:creationId xmlns:a16="http://schemas.microsoft.com/office/drawing/2014/main" id="{0586F84C-39D6-17D8-6EA0-9547E659990A}"/>
              </a:ext>
            </a:extLst>
          </p:cNvPr>
          <p:cNvSpPr txBox="1">
            <a:spLocks/>
          </p:cNvSpPr>
          <p:nvPr/>
        </p:nvSpPr>
        <p:spPr>
          <a:xfrm>
            <a:off x="5990686" y="2006467"/>
            <a:ext cx="2885876" cy="10771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900" dirty="0">
                <a:solidFill>
                  <a:schemeClr val="bg1"/>
                </a:solidFill>
                <a:latin typeface="DIN Engschrift Std" panose="020B0606020202020204" pitchFamily="34" charset="0"/>
              </a:rPr>
              <a:t>PHYSICAL</a:t>
            </a:r>
          </a:p>
          <a:p>
            <a:pPr marL="0" indent="0" algn="ctr">
              <a:buFont typeface="Arial" panose="020B0604020202020204" pitchFamily="34" charset="0"/>
              <a:buNone/>
            </a:pPr>
            <a:r>
              <a:rPr lang="en-US" sz="3600" dirty="0">
                <a:solidFill>
                  <a:schemeClr val="bg1"/>
                </a:solidFill>
                <a:latin typeface="DIN Engschrift Std" panose="020B0606020202020204" pitchFamily="34" charset="0"/>
              </a:rPr>
              <a:t>HEALTH</a:t>
            </a:r>
          </a:p>
          <a:p>
            <a:pPr marL="0" indent="0">
              <a:buFont typeface="Arial" panose="020B0604020202020204" pitchFamily="34" charset="0"/>
              <a:buNone/>
            </a:pPr>
            <a:endParaRPr lang="en-US" dirty="0"/>
          </a:p>
        </p:txBody>
      </p:sp>
      <p:sp>
        <p:nvSpPr>
          <p:cNvPr id="19" name="Content Placeholder 2">
            <a:extLst>
              <a:ext uri="{FF2B5EF4-FFF2-40B4-BE49-F238E27FC236}">
                <a16:creationId xmlns:a16="http://schemas.microsoft.com/office/drawing/2014/main" id="{5B425775-85EF-BC20-292D-8342C353D208}"/>
              </a:ext>
            </a:extLst>
          </p:cNvPr>
          <p:cNvSpPr txBox="1">
            <a:spLocks/>
          </p:cNvSpPr>
          <p:nvPr/>
        </p:nvSpPr>
        <p:spPr>
          <a:xfrm>
            <a:off x="8250681" y="2128921"/>
            <a:ext cx="2517443" cy="111598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900" dirty="0">
                <a:solidFill>
                  <a:schemeClr val="bg1"/>
                </a:solidFill>
                <a:latin typeface="DIN Engschrift Std" panose="020B0606020202020204" pitchFamily="34" charset="0"/>
              </a:rPr>
              <a:t>MENTAL </a:t>
            </a:r>
          </a:p>
          <a:p>
            <a:pPr marL="0" indent="0" algn="ctr">
              <a:lnSpc>
                <a:spcPct val="100000"/>
              </a:lnSpc>
              <a:buFont typeface="Arial" panose="020B0604020202020204" pitchFamily="34" charset="0"/>
              <a:buNone/>
            </a:pPr>
            <a:r>
              <a:rPr lang="en-US" sz="3900" dirty="0">
                <a:solidFill>
                  <a:schemeClr val="bg1"/>
                </a:solidFill>
                <a:latin typeface="DIN Engschrift Std" panose="020B0606020202020204" pitchFamily="34" charset="0"/>
              </a:rPr>
              <a:t>HEALTH</a:t>
            </a:r>
          </a:p>
          <a:p>
            <a:pPr marL="0" indent="0">
              <a:buFont typeface="Arial" panose="020B0604020202020204" pitchFamily="34" charset="0"/>
              <a:buNone/>
            </a:pPr>
            <a:endParaRPr lang="en-US" dirty="0"/>
          </a:p>
        </p:txBody>
      </p:sp>
      <p:sp>
        <p:nvSpPr>
          <p:cNvPr id="20" name="Oval 19">
            <a:extLst>
              <a:ext uri="{FF2B5EF4-FFF2-40B4-BE49-F238E27FC236}">
                <a16:creationId xmlns:a16="http://schemas.microsoft.com/office/drawing/2014/main" id="{852BA976-4D9B-A8B4-BA7B-B292894AD36F}"/>
              </a:ext>
            </a:extLst>
          </p:cNvPr>
          <p:cNvSpPr/>
          <p:nvPr/>
        </p:nvSpPr>
        <p:spPr>
          <a:xfrm>
            <a:off x="5262901" y="3069129"/>
            <a:ext cx="2365804" cy="2436189"/>
          </a:xfrm>
          <a:prstGeom prst="ellipse">
            <a:avLst/>
          </a:prstGeom>
          <a:solidFill>
            <a:srgbClr val="33ACC3">
              <a:alpha val="85490"/>
            </a:srgbClr>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1" name="Content Placeholder 2">
            <a:extLst>
              <a:ext uri="{FF2B5EF4-FFF2-40B4-BE49-F238E27FC236}">
                <a16:creationId xmlns:a16="http://schemas.microsoft.com/office/drawing/2014/main" id="{2CF96194-0555-16D2-D2FE-81AE079B6E61}"/>
              </a:ext>
            </a:extLst>
          </p:cNvPr>
          <p:cNvSpPr txBox="1">
            <a:spLocks/>
          </p:cNvSpPr>
          <p:nvPr/>
        </p:nvSpPr>
        <p:spPr>
          <a:xfrm>
            <a:off x="5195028" y="3790477"/>
            <a:ext cx="2517443" cy="111598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900" dirty="0">
                <a:solidFill>
                  <a:schemeClr val="bg1"/>
                </a:solidFill>
                <a:latin typeface="DIN Engschrift Std" panose="020B0606020202020204" pitchFamily="34" charset="0"/>
              </a:rPr>
              <a:t>EMOTIONAL</a:t>
            </a:r>
          </a:p>
          <a:p>
            <a:pPr marL="0" indent="0" algn="ctr">
              <a:lnSpc>
                <a:spcPct val="100000"/>
              </a:lnSpc>
              <a:buFont typeface="Arial" panose="020B0604020202020204" pitchFamily="34" charset="0"/>
              <a:buNone/>
            </a:pPr>
            <a:r>
              <a:rPr lang="en-US" sz="3900" dirty="0">
                <a:solidFill>
                  <a:schemeClr val="bg1"/>
                </a:solidFill>
                <a:latin typeface="DIN Engschrift Std" panose="020B0606020202020204" pitchFamily="34" charset="0"/>
              </a:rPr>
              <a:t>HEALTH</a:t>
            </a:r>
          </a:p>
          <a:p>
            <a:pPr marL="0" indent="0">
              <a:buFont typeface="Arial" panose="020B0604020202020204" pitchFamily="34" charset="0"/>
              <a:buNone/>
            </a:pPr>
            <a:endParaRPr lang="en-US" dirty="0"/>
          </a:p>
        </p:txBody>
      </p:sp>
      <p:sp>
        <p:nvSpPr>
          <p:cNvPr id="22" name="Content Placeholder 2">
            <a:extLst>
              <a:ext uri="{FF2B5EF4-FFF2-40B4-BE49-F238E27FC236}">
                <a16:creationId xmlns:a16="http://schemas.microsoft.com/office/drawing/2014/main" id="{9DE76501-4BBF-C19D-4DA9-6B19F67C7D4F}"/>
              </a:ext>
            </a:extLst>
          </p:cNvPr>
          <p:cNvSpPr txBox="1">
            <a:spLocks/>
          </p:cNvSpPr>
          <p:nvPr/>
        </p:nvSpPr>
        <p:spPr>
          <a:xfrm>
            <a:off x="6997219" y="4918246"/>
            <a:ext cx="2517443" cy="111598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900" dirty="0">
                <a:solidFill>
                  <a:schemeClr val="bg1"/>
                </a:solidFill>
                <a:latin typeface="DIN Engschrift Std" panose="020B0606020202020204" pitchFamily="34" charset="0"/>
              </a:rPr>
              <a:t>SOCIAL</a:t>
            </a:r>
          </a:p>
          <a:p>
            <a:pPr marL="0" indent="0" algn="ctr">
              <a:lnSpc>
                <a:spcPct val="100000"/>
              </a:lnSpc>
              <a:buFont typeface="Arial" panose="020B0604020202020204" pitchFamily="34" charset="0"/>
              <a:buNone/>
            </a:pPr>
            <a:r>
              <a:rPr lang="en-US" sz="3900" dirty="0">
                <a:solidFill>
                  <a:schemeClr val="bg1"/>
                </a:solidFill>
                <a:latin typeface="DIN Engschrift Std" panose="020B0606020202020204" pitchFamily="34" charset="0"/>
              </a:rPr>
              <a:t>WELL- BEING</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86629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C1E08-D449-FD67-584C-AB34D8DF00C9}"/>
              </a:ext>
            </a:extLst>
          </p:cNvPr>
          <p:cNvSpPr>
            <a:spLocks noGrp="1"/>
          </p:cNvSpPr>
          <p:nvPr>
            <p:ph type="title"/>
          </p:nvPr>
        </p:nvSpPr>
        <p:spPr/>
        <p:txBody>
          <a:bodyPr>
            <a:normAutofit/>
          </a:bodyPr>
          <a:lstStyle/>
          <a:p>
            <a:r>
              <a:rPr lang="en-US" sz="4200" dirty="0">
                <a:latin typeface="Arial" panose="020B0604020202020204" pitchFamily="34" charset="0"/>
                <a:ea typeface="Calibri" panose="020F0502020204030204" pitchFamily="34" charset="0"/>
                <a:cs typeface="Arial" panose="020B0604020202020204" pitchFamily="34" charset="0"/>
              </a:rPr>
              <a:t>Audience Warm Up</a:t>
            </a:r>
          </a:p>
        </p:txBody>
      </p:sp>
      <p:sp>
        <p:nvSpPr>
          <p:cNvPr id="3" name="Content Placeholder 2">
            <a:extLst>
              <a:ext uri="{FF2B5EF4-FFF2-40B4-BE49-F238E27FC236}">
                <a16:creationId xmlns:a16="http://schemas.microsoft.com/office/drawing/2014/main" id="{A3138F51-EEAC-A7DF-987D-E4609D1520F8}"/>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Think back to your own school experience. Which resources did you have access to as a student that allowed you to focus on learning? </a:t>
            </a:r>
          </a:p>
        </p:txBody>
      </p:sp>
    </p:spTree>
    <p:extLst>
      <p:ext uri="{BB962C8B-B14F-4D97-AF65-F5344CB8AC3E}">
        <p14:creationId xmlns:p14="http://schemas.microsoft.com/office/powerpoint/2010/main" val="215846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ADDDF-52B5-B3D9-5B8B-400722348C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97568-6A2B-C0FD-3621-504D3BF6FD62}"/>
              </a:ext>
            </a:extLst>
          </p:cNvPr>
          <p:cNvSpPr>
            <a:spLocks noGrp="1"/>
          </p:cNvSpPr>
          <p:nvPr>
            <p:ph type="title"/>
          </p:nvPr>
        </p:nvSpPr>
        <p:spPr/>
        <p:txBody>
          <a:bodyPr>
            <a:normAutofit/>
          </a:bodyPr>
          <a:lstStyle/>
          <a:p>
            <a:r>
              <a:rPr lang="en-US" sz="4200" dirty="0">
                <a:latin typeface="Arial" panose="020B0604020202020204" pitchFamily="34" charset="0"/>
                <a:ea typeface="Calibri" panose="020F0502020204030204" pitchFamily="34" charset="0"/>
                <a:cs typeface="Arial" panose="020B0604020202020204" pitchFamily="34" charset="0"/>
              </a:rPr>
              <a:t>Maslow Before Bloom</a:t>
            </a:r>
          </a:p>
        </p:txBody>
      </p:sp>
      <p:pic>
        <p:nvPicPr>
          <p:cNvPr id="5" name="Picture 4" descr="A diagram of a pyramid&#10;&#10;AI-generated content may be incorrect.">
            <a:extLst>
              <a:ext uri="{FF2B5EF4-FFF2-40B4-BE49-F238E27FC236}">
                <a16:creationId xmlns:a16="http://schemas.microsoft.com/office/drawing/2014/main" id="{98D2A1CE-4353-D693-D124-FAF4B87E6254}"/>
              </a:ext>
            </a:extLst>
          </p:cNvPr>
          <p:cNvPicPr>
            <a:picLocks noChangeAspect="1"/>
          </p:cNvPicPr>
          <p:nvPr/>
        </p:nvPicPr>
        <p:blipFill>
          <a:blip r:embed="rId3">
            <a:alphaModFix/>
            <a:extLst>
              <a:ext uri="{28A0092B-C50C-407E-A947-70E740481C1C}">
                <a14:useLocalDpi xmlns:a14="http://schemas.microsoft.com/office/drawing/2010/main" val="0"/>
              </a:ext>
            </a:extLst>
          </a:blip>
          <a:srcRect l="3173" t="24652" r="2755" b="18609"/>
          <a:stretch/>
        </p:blipFill>
        <p:spPr>
          <a:xfrm>
            <a:off x="3699011" y="2133573"/>
            <a:ext cx="8348871" cy="3891128"/>
          </a:xfrm>
          <a:prstGeom prst="rect">
            <a:avLst/>
          </a:prstGeom>
        </p:spPr>
      </p:pic>
      <p:sp>
        <p:nvSpPr>
          <p:cNvPr id="3" name="Content Placeholder 2">
            <a:extLst>
              <a:ext uri="{FF2B5EF4-FFF2-40B4-BE49-F238E27FC236}">
                <a16:creationId xmlns:a16="http://schemas.microsoft.com/office/drawing/2014/main" id="{441BEDC0-6974-E412-CCEF-3538676C8483}"/>
              </a:ext>
            </a:extLst>
          </p:cNvPr>
          <p:cNvSpPr>
            <a:spLocks noGrp="1"/>
          </p:cNvSpPr>
          <p:nvPr>
            <p:ph idx="1"/>
          </p:nvPr>
        </p:nvSpPr>
        <p:spPr>
          <a:xfrm>
            <a:off x="838201" y="1878179"/>
            <a:ext cx="3447552" cy="4614696"/>
          </a:xfrm>
        </p:spPr>
        <p:txBody>
          <a:bodyPr>
            <a:normAutofit/>
          </a:bodyPr>
          <a:lstStyle/>
          <a:p>
            <a:r>
              <a:rPr lang="en-US" sz="2600" dirty="0">
                <a:latin typeface="Arial" panose="020B0604020202020204" pitchFamily="34" charset="0"/>
                <a:cs typeface="Arial" panose="020B0604020202020204" pitchFamily="34" charset="0"/>
              </a:rPr>
              <a:t>Before academic success can be achieved, a student’s basic human needs must first be satisfied</a:t>
            </a:r>
          </a:p>
        </p:txBody>
      </p:sp>
    </p:spTree>
    <p:extLst>
      <p:ext uri="{BB962C8B-B14F-4D97-AF65-F5344CB8AC3E}">
        <p14:creationId xmlns:p14="http://schemas.microsoft.com/office/powerpoint/2010/main" val="383114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D813A-8C6D-E144-8195-D528397156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7E2F4-0802-6C85-3C52-453DAD8A7EDA}"/>
              </a:ext>
            </a:extLst>
          </p:cNvPr>
          <p:cNvSpPr>
            <a:spLocks noGrp="1"/>
          </p:cNvSpPr>
          <p:nvPr>
            <p:ph type="title"/>
          </p:nvPr>
        </p:nvSpPr>
        <p:spPr/>
        <p:txBody>
          <a:bodyPr>
            <a:normAutofit/>
          </a:bodyPr>
          <a:lstStyle/>
          <a:p>
            <a:r>
              <a:rPr lang="en-US" sz="4200" dirty="0">
                <a:latin typeface="Arial" panose="020B0604020202020204" pitchFamily="34" charset="0"/>
                <a:ea typeface="Calibri" panose="020F0502020204030204" pitchFamily="34" charset="0"/>
                <a:cs typeface="Arial" panose="020B0604020202020204" pitchFamily="34" charset="0"/>
              </a:rPr>
              <a:t>Los Angeles Unified School District </a:t>
            </a:r>
          </a:p>
        </p:txBody>
      </p:sp>
      <p:sp>
        <p:nvSpPr>
          <p:cNvPr id="3" name="Content Placeholder 2">
            <a:extLst>
              <a:ext uri="{FF2B5EF4-FFF2-40B4-BE49-F238E27FC236}">
                <a16:creationId xmlns:a16="http://schemas.microsoft.com/office/drawing/2014/main" id="{3F38F77D-CABE-3D98-6F69-1D5871A93939}"/>
              </a:ext>
            </a:extLst>
          </p:cNvPr>
          <p:cNvSpPr>
            <a:spLocks noGrp="1"/>
          </p:cNvSpPr>
          <p:nvPr>
            <p:ph idx="1"/>
          </p:nvPr>
        </p:nvSpPr>
        <p:spPr>
          <a:xfrm>
            <a:off x="838200" y="1825625"/>
            <a:ext cx="4210878" cy="4351338"/>
          </a:xfrm>
        </p:spPr>
        <p:txBody>
          <a:bodyPr/>
          <a:lstStyle/>
          <a:p>
            <a:r>
              <a:rPr lang="en-US" dirty="0">
                <a:latin typeface="Arial" panose="020B0604020202020204" pitchFamily="34" charset="0"/>
                <a:cs typeface="Arial" panose="020B0604020202020204" pitchFamily="34" charset="0"/>
              </a:rPr>
              <a:t>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largest school district in the country serving nearly 575,000 students </a:t>
            </a:r>
          </a:p>
          <a:p>
            <a:r>
              <a:rPr lang="en-US" dirty="0">
                <a:latin typeface="Arial" panose="020B0604020202020204" pitchFamily="34" charset="0"/>
                <a:cs typeface="Arial" panose="020B0604020202020204" pitchFamily="34" charset="0"/>
              </a:rPr>
              <a:t>25,000+ Teachers</a:t>
            </a:r>
          </a:p>
          <a:p>
            <a:r>
              <a:rPr lang="en-US" dirty="0">
                <a:latin typeface="Arial" panose="020B0604020202020204" pitchFamily="34" charset="0"/>
                <a:cs typeface="Arial" panose="020B0604020202020204" pitchFamily="34" charset="0"/>
              </a:rPr>
              <a:t>3,000 School Administrators</a:t>
            </a:r>
          </a:p>
          <a:p>
            <a:r>
              <a:rPr lang="en-US" dirty="0">
                <a:latin typeface="Arial" panose="020B0604020202020204" pitchFamily="34" charset="0"/>
                <a:cs typeface="Arial" panose="020B0604020202020204" pitchFamily="34" charset="0"/>
              </a:rPr>
              <a:t>30,000+ Employees supporting students and communities</a:t>
            </a:r>
          </a:p>
          <a:p>
            <a:endParaRPr lang="en-US" dirty="0"/>
          </a:p>
        </p:txBody>
      </p:sp>
      <p:pic>
        <p:nvPicPr>
          <p:cNvPr id="1026" name="Picture 2">
            <a:extLst>
              <a:ext uri="{FF2B5EF4-FFF2-40B4-BE49-F238E27FC236}">
                <a16:creationId xmlns:a16="http://schemas.microsoft.com/office/drawing/2014/main" id="{E04DEB1E-7B11-E3C3-E8C1-78325C7EC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387" y="2620815"/>
            <a:ext cx="2586094" cy="25860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a city&#10;&#10;AI-generated content may be incorrect.">
            <a:extLst>
              <a:ext uri="{FF2B5EF4-FFF2-40B4-BE49-F238E27FC236}">
                <a16:creationId xmlns:a16="http://schemas.microsoft.com/office/drawing/2014/main" id="{14F833A3-D1E1-8A90-1BE5-52F955B4CE02}"/>
              </a:ext>
            </a:extLst>
          </p:cNvPr>
          <p:cNvPicPr>
            <a:picLocks noChangeAspect="1"/>
          </p:cNvPicPr>
          <p:nvPr/>
        </p:nvPicPr>
        <p:blipFill>
          <a:blip r:embed="rId4">
            <a:extLst>
              <a:ext uri="{28A0092B-C50C-407E-A947-70E740481C1C}">
                <a14:useLocalDpi xmlns:a14="http://schemas.microsoft.com/office/drawing/2010/main" val="0"/>
              </a:ext>
            </a:extLst>
          </a:blip>
          <a:srcRect l="1806" t="3848" b="1064"/>
          <a:stretch/>
        </p:blipFill>
        <p:spPr>
          <a:xfrm>
            <a:off x="8118282" y="1420950"/>
            <a:ext cx="3424827" cy="5194535"/>
          </a:xfrm>
          <a:prstGeom prst="rect">
            <a:avLst/>
          </a:prstGeom>
        </p:spPr>
      </p:pic>
    </p:spTree>
    <p:extLst>
      <p:ext uri="{BB962C8B-B14F-4D97-AF65-F5344CB8AC3E}">
        <p14:creationId xmlns:p14="http://schemas.microsoft.com/office/powerpoint/2010/main" val="24290654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roved_x003f_ xmlns="073c6919-c993-417b-a9ba-5ef136e3108f">true</Approved_x003f_>
    <lcf76f155ced4ddcb4097134ff3c332f xmlns="073c6919-c993-417b-a9ba-5ef136e3108f">
      <Terms xmlns="http://schemas.microsoft.com/office/infopath/2007/PartnerControls"/>
    </lcf76f155ced4ddcb4097134ff3c332f>
    <TaxCatchAll xmlns="d825d491-7878-4ee0-ad10-5b7d2a30bd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1FD10257A76D4DA2795A60FAC3E145" ma:contentTypeVersion="17" ma:contentTypeDescription="Create a new document." ma:contentTypeScope="" ma:versionID="3495bea236cf7935e2f6754b9c8af679">
  <xsd:schema xmlns:xsd="http://www.w3.org/2001/XMLSchema" xmlns:xs="http://www.w3.org/2001/XMLSchema" xmlns:p="http://schemas.microsoft.com/office/2006/metadata/properties" xmlns:ns2="d825d491-7878-4ee0-ad10-5b7d2a30bd7d" xmlns:ns3="073c6919-c993-417b-a9ba-5ef136e3108f" targetNamespace="http://schemas.microsoft.com/office/2006/metadata/properties" ma:root="true" ma:fieldsID="120e348ef82ab945dd1c6e1328e56f1f" ns2:_="" ns3:_="">
    <xsd:import namespace="d825d491-7878-4ee0-ad10-5b7d2a30bd7d"/>
    <xsd:import namespace="073c6919-c993-417b-a9ba-5ef136e3108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Approved_x003f_"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25d491-7878-4ee0-ad10-5b7d2a30bd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b44f3ed-ea74-4c61-98ad-b08e77f9ff5c}" ma:internalName="TaxCatchAll" ma:showField="CatchAllData" ma:web="d825d491-7878-4ee0-ad10-5b7d2a30bd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3c6919-c993-417b-a9ba-5ef136e3108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2f7588b-b06a-4603-9190-7d4a5e89c34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Approved_x003f_" ma:index="22" nillable="true" ma:displayName="Approved?" ma:default="1" ma:format="Dropdown" ma:internalName="Approved_x003f_">
      <xsd:simpleType>
        <xsd:restriction base="dms:Boolea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2A7C64-9993-4059-ADE6-6283D9F83CF0}">
  <ds:schemaRefs>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purl.org/dc/dcmitype/"/>
    <ds:schemaRef ds:uri="http://schemas.microsoft.com/office/2006/documentManagement/types"/>
    <ds:schemaRef ds:uri="http://purl.org/dc/elements/1.1/"/>
    <ds:schemaRef ds:uri="073c6919-c993-417b-a9ba-5ef136e3108f"/>
    <ds:schemaRef ds:uri="d825d491-7878-4ee0-ad10-5b7d2a30bd7d"/>
    <ds:schemaRef ds:uri="http://www.w3.org/XML/1998/namespace"/>
  </ds:schemaRefs>
</ds:datastoreItem>
</file>

<file path=customXml/itemProps2.xml><?xml version="1.0" encoding="utf-8"?>
<ds:datastoreItem xmlns:ds="http://schemas.openxmlformats.org/officeDocument/2006/customXml" ds:itemID="{B4BF73C0-900A-4E53-9D6A-2930D86F06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25d491-7878-4ee0-ad10-5b7d2a30bd7d"/>
    <ds:schemaRef ds:uri="073c6919-c993-417b-a9ba-5ef136e31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B7453A-76C6-4E2B-A396-1DADF9DB61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13172</TotalTime>
  <Words>1306</Words>
  <Application>Microsoft Office PowerPoint</Application>
  <PresentationFormat>Widescreen</PresentationFormat>
  <Paragraphs>185</Paragraphs>
  <Slides>37</Slides>
  <Notes>9</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1_Office Theme</vt:lpstr>
      <vt:lpstr>Office Theme</vt:lpstr>
      <vt:lpstr>PowerPoint Presentation</vt:lpstr>
      <vt:lpstr>Speakers List</vt:lpstr>
      <vt:lpstr>Learning Objectives</vt:lpstr>
      <vt:lpstr>Agenda</vt:lpstr>
      <vt:lpstr>Who We Are</vt:lpstr>
      <vt:lpstr>What is Student Wellness?</vt:lpstr>
      <vt:lpstr>Audience Warm Up</vt:lpstr>
      <vt:lpstr>Maslow Before Bloom</vt:lpstr>
      <vt:lpstr>Los Angeles Unified School District </vt:lpstr>
      <vt:lpstr>Los Angeles Unified School District</vt:lpstr>
      <vt:lpstr>Los Angeles Unified School District </vt:lpstr>
      <vt:lpstr>Los Angeles Unified School District</vt:lpstr>
      <vt:lpstr>LAUSD Wellness Center Model</vt:lpstr>
      <vt:lpstr>LAUSD Wellness Center Model</vt:lpstr>
      <vt:lpstr>Whole Child Wellness</vt:lpstr>
      <vt:lpstr>Rethinking Wellness Spaces</vt:lpstr>
      <vt:lpstr>Design as a Wellness Tool</vt:lpstr>
      <vt:lpstr>Design as a Wellness Tool</vt:lpstr>
      <vt:lpstr>Design Principles</vt:lpstr>
      <vt:lpstr>LAUSD Wellness Center Case Studies</vt:lpstr>
      <vt:lpstr>Case Study 1 – Los Angeles High School</vt:lpstr>
      <vt:lpstr>Los Angeles High School</vt:lpstr>
      <vt:lpstr>Los Angeles High School</vt:lpstr>
      <vt:lpstr>Los Angeles High School</vt:lpstr>
      <vt:lpstr>Vibrant Vitality - LAHS</vt:lpstr>
      <vt:lpstr>Los Angeles High School</vt:lpstr>
      <vt:lpstr>Case Study 2 – Wilmington Middle School</vt:lpstr>
      <vt:lpstr>Wilmington Middle School</vt:lpstr>
      <vt:lpstr>Wilmington Middle School</vt:lpstr>
      <vt:lpstr>Wilmington Middle School</vt:lpstr>
      <vt:lpstr>Roots &amp; Rhythm- WMS</vt:lpstr>
      <vt:lpstr>Wilmington Middle School</vt:lpstr>
      <vt:lpstr>Measuring Impact</vt:lpstr>
      <vt:lpstr>Break Out Activity</vt:lpstr>
      <vt:lpstr>PowerPoint Presentation</vt:lpstr>
      <vt:lpstr>Thank You!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Bienkowski, Kevin</dc:creator>
  <cp:lastModifiedBy>Alexis Garcia</cp:lastModifiedBy>
  <cp:revision>9</cp:revision>
  <dcterms:created xsi:type="dcterms:W3CDTF">2024-07-25T13:25:21Z</dcterms:created>
  <dcterms:modified xsi:type="dcterms:W3CDTF">2025-10-24T18:11:31Z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0x0101003B1FD10257A76D4DA2795A60FAC3E145</vt:lpwstr>
  </property>
  <property fmtid="{D5CDD505-2E9C-101B-9397-08002B2CF9AE}" pid="3" name="MediaServiceImageTags">
    <vt:lpwstr/>
  </property>
</Properties>
</file>