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2"/>
  </p:notesMasterIdLst>
  <p:sldIdLst>
    <p:sldId id="259" r:id="rId5"/>
    <p:sldId id="288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266" r:id="rId14"/>
    <p:sldId id="262" r:id="rId15"/>
    <p:sldId id="267" r:id="rId16"/>
    <p:sldId id="282" r:id="rId17"/>
    <p:sldId id="279" r:id="rId18"/>
    <p:sldId id="264" r:id="rId19"/>
    <p:sldId id="283" r:id="rId20"/>
    <p:sldId id="278" r:id="rId21"/>
    <p:sldId id="273" r:id="rId22"/>
    <p:sldId id="277" r:id="rId23"/>
    <p:sldId id="276" r:id="rId24"/>
    <p:sldId id="317" r:id="rId25"/>
    <p:sldId id="298" r:id="rId26"/>
    <p:sldId id="318" r:id="rId27"/>
    <p:sldId id="301" r:id="rId28"/>
    <p:sldId id="319" r:id="rId29"/>
    <p:sldId id="320" r:id="rId30"/>
    <p:sldId id="304" r:id="rId31"/>
    <p:sldId id="321" r:id="rId32"/>
    <p:sldId id="285" r:id="rId33"/>
    <p:sldId id="286" r:id="rId34"/>
    <p:sldId id="322" r:id="rId35"/>
    <p:sldId id="305" r:id="rId36"/>
    <p:sldId id="307" r:id="rId37"/>
    <p:sldId id="323" r:id="rId38"/>
    <p:sldId id="324" r:id="rId39"/>
    <p:sldId id="258" r:id="rId40"/>
    <p:sldId id="26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A695"/>
    <a:srgbClr val="C74336"/>
    <a:srgbClr val="032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5" autoAdjust="0"/>
    <p:restoredTop sz="94830"/>
  </p:normalViewPr>
  <p:slideViewPr>
    <p:cSldViewPr snapToGrid="0">
      <p:cViewPr varScale="1">
        <p:scale>
          <a:sx n="121" d="100"/>
          <a:sy n="121" d="100"/>
        </p:scale>
        <p:origin x="912" y="176"/>
      </p:cViewPr>
      <p:guideLst/>
    </p:cSldViewPr>
  </p:slideViewPr>
  <p:outlineViewPr>
    <p:cViewPr>
      <p:scale>
        <a:sx n="33" d="100"/>
        <a:sy n="33" d="100"/>
      </p:scale>
      <p:origin x="0" y="-113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5D5C0-C341-4840-8205-9187974D215B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DAE56-EE56-7F4F-833C-D543D6B3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0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86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AFD0E-6B3E-4E49-9E8B-EC2DAF4615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28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1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35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40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66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3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8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2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1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0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3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2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63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9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DAE56-EE56-7F4F-833C-D543D6B3C8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2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71598-CA9C-4434-B277-95577CCEB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451A5-D97E-4B9E-857D-6AAA39CF5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E5652-BB64-4FD1-BD76-DEB4DDBB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66F6A-911F-4CB8-9393-A35BA798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D9FFD-D83D-4E86-B9DD-F70C9111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F752-2E76-431E-88B0-93851A1A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381EB-6128-42B0-A55D-E128A421F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7448-7D63-4E8F-9F67-14D0CBE0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F6C04-1DBD-41BB-9C68-1B20E026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848EE-4FAC-449E-A17A-923B9252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8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1EFE34-1FD6-4E85-8D5F-D7FD30355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ADF97-8D3F-4E42-BBB5-6E9DD037B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E5053-E728-4190-B110-559F960E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9541C-773F-4DF8-9137-B321B998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0F396-2826-4E19-9A64-467E7CAC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4D4E-D24C-47D2-A624-3392ACFB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A4B8D-2645-4AAE-913A-88BC8C5EF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774D6-72AD-4499-93AE-B35089BF5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279A0-C1AB-45E0-8121-C7528A91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C76D3-D987-403B-8FF0-8C76BF6C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0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11F7-430E-4B14-99D0-47CC173E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AAE72-6E69-4502-8214-9AF8189EA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308-6A3B-4A71-996B-DF69097A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19B47-78B6-4F1D-B6FB-E92E19F6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9F353-DD65-4BAD-AE35-51459A7F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4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3F20-85BC-4CB9-A0BF-5A7DA0D5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600C3-9336-4154-8CC8-54D53324A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661AB-E949-4177-971E-9F8529987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CD619-E7EC-4261-970C-952E16C7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495D4-1735-41FD-82B3-938299C1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AFE60-1EC8-488A-8CE3-49B546423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2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DE5C-9AB3-425D-80A5-0B71050A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7487C-EC49-4AED-8699-49D752D4B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2C771-C904-40EE-8F31-FABECBDA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DBD27-10B4-429B-80BA-D6858725F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0F06C1-4C5A-475E-BD70-40E80D777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8CE9A-7CBF-4002-A725-56770AEF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8C8A0D-AAC2-4B69-9C37-AF70D183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C72E92-66C4-46E0-8B5D-44B53E99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B568C-1413-4C17-A89F-F19B20C6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F3644-98BF-4C36-99A3-DD142521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F234B-4371-4CB9-B425-66132E7A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563A2-E672-4CCD-A342-64D08551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1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0C473-7F76-4C36-9F42-AF53035CF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E0EC63-D8C6-4008-8286-E01A90AE7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71BCE-D9FE-400F-8D82-7DC5DC44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3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AD8E-181E-4291-93B4-D285AC095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96AA-4E1C-4011-A98A-68237D0B0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ECE0F-AD55-4841-ABCE-94ED4F20D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DD1CE-F52C-41D3-82B2-7C2D1133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E88D0-2932-4DE6-B074-59028203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0BD47-4967-48AB-89C9-9A787251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3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37B6-9FCE-456E-87B2-4E110C0C2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81203-9C29-41FD-B14C-2800FA8F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71CE7-6A73-4429-BC0A-5631C35C8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4BEEE-E4B3-4FA9-9B52-8BE57E8C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95E0C-8D50-4BE8-A36A-FF93D1AB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4344D-75A2-4585-8052-399BB9B6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7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4FBD69-2398-4F3D-BB21-B0429024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EBDD2-1627-4FDD-B64A-0C31BFACA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00169-70B6-4CA2-921B-DBCC9808D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A50F1-2526-46BF-BBF2-E5053E379158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D73DD-098B-48BE-B2AC-B13F96B00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68965-2CDD-4490-AEFA-31BA986AD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3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8B04E-E2F1-4D6A-A9C0-4C184D20F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r="20718"/>
          <a:stretch/>
        </p:blipFill>
        <p:spPr>
          <a:xfrm>
            <a:off x="0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EB023B-07BE-4723-9DE8-A48097171B22}"/>
              </a:ext>
            </a:extLst>
          </p:cNvPr>
          <p:cNvSpPr txBox="1"/>
          <p:nvPr/>
        </p:nvSpPr>
        <p:spPr>
          <a:xfrm>
            <a:off x="10764456" y="127324"/>
            <a:ext cx="2191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#edspaces</a:t>
            </a:r>
          </a:p>
        </p:txBody>
      </p:sp>
      <p:sp>
        <p:nvSpPr>
          <p:cNvPr id="14" name="Round Same Side Corner Rectangle 20">
            <a:extLst>
              <a:ext uri="{FF2B5EF4-FFF2-40B4-BE49-F238E27FC236}">
                <a16:creationId xmlns:a16="http://schemas.microsoft.com/office/drawing/2014/main" id="{803271FF-9B52-8022-8B37-5A05D6CA8C80}"/>
              </a:ext>
            </a:extLst>
          </p:cNvPr>
          <p:cNvSpPr/>
          <p:nvPr/>
        </p:nvSpPr>
        <p:spPr>
          <a:xfrm>
            <a:off x="4450977" y="2706992"/>
            <a:ext cx="7463117" cy="1556908"/>
          </a:xfrm>
          <a:prstGeom prst="round2SameRect">
            <a:avLst/>
          </a:prstGeom>
          <a:solidFill>
            <a:srgbClr val="0325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Designing to Elevate the Human Experience in the Era of AI</a:t>
            </a:r>
          </a:p>
        </p:txBody>
      </p:sp>
      <p:sp>
        <p:nvSpPr>
          <p:cNvPr id="15" name="Round Diagonal Corner Rectangle 15">
            <a:extLst>
              <a:ext uri="{FF2B5EF4-FFF2-40B4-BE49-F238E27FC236}">
                <a16:creationId xmlns:a16="http://schemas.microsoft.com/office/drawing/2014/main" id="{2718EA35-29E6-70BA-2853-63350F372A72}"/>
              </a:ext>
            </a:extLst>
          </p:cNvPr>
          <p:cNvSpPr/>
          <p:nvPr/>
        </p:nvSpPr>
        <p:spPr>
          <a:xfrm>
            <a:off x="4450977" y="4154517"/>
            <a:ext cx="6746331" cy="746737"/>
          </a:xfrm>
          <a:prstGeom prst="round2DiagRect">
            <a:avLst/>
          </a:prstGeom>
          <a:solidFill>
            <a:srgbClr val="C7443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November 5 | 1PM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6D5755-E906-0D62-0634-486495971091}"/>
              </a:ext>
            </a:extLst>
          </p:cNvPr>
          <p:cNvSpPr/>
          <p:nvPr/>
        </p:nvSpPr>
        <p:spPr>
          <a:xfrm>
            <a:off x="-1" y="350099"/>
            <a:ext cx="5754457" cy="1836758"/>
          </a:xfrm>
          <a:prstGeom prst="rect">
            <a:avLst/>
          </a:prstGeom>
          <a:solidFill>
            <a:schemeClr val="tx1">
              <a:alpha val="7025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B74E82-F5CE-D74B-0B13-107220A1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064" y="772269"/>
            <a:ext cx="5004325" cy="119808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97886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30ED5-61B6-3A40-BB5A-CFA52672B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1C801014-96F4-8894-0DF6-79DF37217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91" y="445334"/>
            <a:ext cx="9124818" cy="5567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38EF95-1C2B-017A-9C65-FF3F3A6B31DF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86674-B1FD-5A85-F9F8-F1551C4589DA}"/>
              </a:ext>
            </a:extLst>
          </p:cNvPr>
          <p:cNvSpPr txBox="1"/>
          <p:nvPr/>
        </p:nvSpPr>
        <p:spPr>
          <a:xfrm>
            <a:off x="6015366" y="6537398"/>
            <a:ext cx="60979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rgbClr val="C7A695"/>
                </a:solidFill>
              </a:rPr>
              <a:t>https://</a:t>
            </a:r>
            <a:r>
              <a:rPr lang="en-US" sz="1100" i="1" dirty="0" err="1">
                <a:solidFill>
                  <a:srgbClr val="C7A695"/>
                </a:solidFill>
              </a:rPr>
              <a:t>www.architectmagazine.com</a:t>
            </a:r>
            <a:r>
              <a:rPr lang="en-US" sz="1100" i="1" dirty="0">
                <a:solidFill>
                  <a:srgbClr val="C7A695"/>
                </a:solidFill>
              </a:rPr>
              <a:t>/technology/ai-in-architecture-revolution-or-</a:t>
            </a:r>
            <a:r>
              <a:rPr lang="en-US" sz="1100" i="1" dirty="0" err="1">
                <a:solidFill>
                  <a:srgbClr val="C7A695"/>
                </a:solidFill>
              </a:rPr>
              <a:t>risk_o</a:t>
            </a:r>
            <a:endParaRPr lang="en-US" sz="1100" i="1" dirty="0">
              <a:solidFill>
                <a:srgbClr val="C7A6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2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3A23D-D53F-1620-3F00-AA96FB607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D334AE-23D5-57BE-6EF8-4D1294B535E9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A73F046-B52D-F8B2-CA4E-5F84F3DC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35" y="315725"/>
            <a:ext cx="8497529" cy="5855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8584A-7060-2E5D-5F88-B2DB5D86F09C}"/>
              </a:ext>
            </a:extLst>
          </p:cNvPr>
          <p:cNvSpPr txBox="1"/>
          <p:nvPr/>
        </p:nvSpPr>
        <p:spPr>
          <a:xfrm>
            <a:off x="6684946" y="6537398"/>
            <a:ext cx="60979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C7A695"/>
                </a:solidFill>
              </a:rPr>
              <a:t>https://</a:t>
            </a:r>
            <a:r>
              <a:rPr lang="en-US" sz="1100" i="1" dirty="0" err="1">
                <a:solidFill>
                  <a:srgbClr val="C7A695"/>
                </a:solidFill>
              </a:rPr>
              <a:t>www.theatlantic.com</a:t>
            </a:r>
            <a:r>
              <a:rPr lang="en-US" sz="1100" i="1" dirty="0">
                <a:solidFill>
                  <a:srgbClr val="C7A695"/>
                </a:solidFill>
              </a:rPr>
              <a:t>/technology/archive/2025/08/ai-mass-delusion-event/683909/</a:t>
            </a:r>
          </a:p>
        </p:txBody>
      </p:sp>
    </p:spTree>
    <p:extLst>
      <p:ext uri="{BB962C8B-B14F-4D97-AF65-F5344CB8AC3E}">
        <p14:creationId xmlns:p14="http://schemas.microsoft.com/office/powerpoint/2010/main" val="2954220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B99BB-D0A7-2063-1599-FE2507E93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2B47BF2-64FA-9DF9-2AA5-98C5F6240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18"/>
          <a:stretch/>
        </p:blipFill>
        <p:spPr>
          <a:xfrm>
            <a:off x="1791898" y="398254"/>
            <a:ext cx="8608203" cy="5701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A9BC50-C6D9-6045-963D-BF4B5FBD870B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07522-644B-2C4D-9C74-D561198750ED}"/>
              </a:ext>
            </a:extLst>
          </p:cNvPr>
          <p:cNvSpPr txBox="1"/>
          <p:nvPr/>
        </p:nvSpPr>
        <p:spPr>
          <a:xfrm>
            <a:off x="6015366" y="6537398"/>
            <a:ext cx="60979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rgbClr val="C7A695"/>
                </a:solidFill>
              </a:rPr>
              <a:t>https://</a:t>
            </a:r>
            <a:r>
              <a:rPr lang="en-US" sz="1100" i="1" dirty="0" err="1">
                <a:solidFill>
                  <a:srgbClr val="C7A695"/>
                </a:solidFill>
              </a:rPr>
              <a:t>www.theatlantic.com</a:t>
            </a:r>
            <a:r>
              <a:rPr lang="en-US" sz="1100" i="1" dirty="0">
                <a:solidFill>
                  <a:srgbClr val="C7A695"/>
                </a:solidFill>
              </a:rPr>
              <a:t>/newsletters/archive/2025/08/ai-high-school-college/684057/</a:t>
            </a:r>
          </a:p>
          <a:p>
            <a:pPr algn="r"/>
            <a:endParaRPr lang="en-US" sz="1100" i="1" dirty="0">
              <a:solidFill>
                <a:srgbClr val="C7A6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16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5F7AA-4736-C87B-3B44-5EBB3F9EB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CBD59FE9-BAA0-01FE-FAD0-7F90C21E4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88"/>
          <a:stretch/>
        </p:blipFill>
        <p:spPr>
          <a:xfrm>
            <a:off x="1152218" y="311587"/>
            <a:ext cx="9887564" cy="58507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C12B0C-FEC2-02CC-D2AA-51C249F6F335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FBAD6-4462-2E76-4E51-FCE54FF640AC}"/>
              </a:ext>
            </a:extLst>
          </p:cNvPr>
          <p:cNvSpPr txBox="1"/>
          <p:nvPr/>
        </p:nvSpPr>
        <p:spPr>
          <a:xfrm>
            <a:off x="6015366" y="6537398"/>
            <a:ext cx="60979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rgbClr val="C7A695"/>
                </a:solidFill>
              </a:rPr>
              <a:t>https://</a:t>
            </a:r>
            <a:r>
              <a:rPr lang="en-US" sz="1100" i="1" dirty="0" err="1">
                <a:solidFill>
                  <a:srgbClr val="C7A695"/>
                </a:solidFill>
              </a:rPr>
              <a:t>firstthings.com</a:t>
            </a:r>
            <a:r>
              <a:rPr lang="en-US" sz="1100" i="1" dirty="0">
                <a:solidFill>
                  <a:srgbClr val="C7A695"/>
                </a:solidFill>
              </a:rPr>
              <a:t>/the-ai-cheating-epidemic/</a:t>
            </a:r>
          </a:p>
        </p:txBody>
      </p:sp>
    </p:spTree>
    <p:extLst>
      <p:ext uri="{BB962C8B-B14F-4D97-AF65-F5344CB8AC3E}">
        <p14:creationId xmlns:p14="http://schemas.microsoft.com/office/powerpoint/2010/main" val="428520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11D062D6-F56C-69E0-B039-87E29F8008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"/>
          <a:stretch>
            <a:fillRect/>
          </a:stretch>
        </p:blipFill>
        <p:spPr>
          <a:xfrm>
            <a:off x="2674128" y="333631"/>
            <a:ext cx="6843743" cy="5822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8C766C-F62F-5A93-8C62-025E18E527C2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03658-A001-535F-7520-BFD0905EBFDD}"/>
              </a:ext>
            </a:extLst>
          </p:cNvPr>
          <p:cNvSpPr txBox="1"/>
          <p:nvPr/>
        </p:nvSpPr>
        <p:spPr>
          <a:xfrm>
            <a:off x="4306529" y="6537397"/>
            <a:ext cx="78068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rgbClr val="C7A695"/>
                </a:solidFill>
              </a:rPr>
              <a:t>https://</a:t>
            </a:r>
            <a:r>
              <a:rPr lang="en-US" sz="1100" i="1" dirty="0" err="1">
                <a:solidFill>
                  <a:srgbClr val="C7A695"/>
                </a:solidFill>
              </a:rPr>
              <a:t>www.theatlantic.com</a:t>
            </a:r>
            <a:r>
              <a:rPr lang="en-US" sz="1100" i="1" dirty="0">
                <a:solidFill>
                  <a:srgbClr val="C7A695"/>
                </a:solidFill>
              </a:rPr>
              <a:t>/family/archive/2025/07/ai-companion-children-frictionless-friendship/683493/</a:t>
            </a:r>
          </a:p>
          <a:p>
            <a:pPr algn="r"/>
            <a:endParaRPr lang="en-US" sz="1100" i="1" dirty="0">
              <a:solidFill>
                <a:srgbClr val="C7A6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29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5AB0A-32C6-87C1-8731-CDEE8A9A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pink hair in a car&#10;&#10;AI-generated content may be incorrect.">
            <a:extLst>
              <a:ext uri="{FF2B5EF4-FFF2-40B4-BE49-F238E27FC236}">
                <a16:creationId xmlns:a16="http://schemas.microsoft.com/office/drawing/2014/main" id="{80B4CB0A-B98D-28F8-3D24-3DBA3AD44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61" y="261110"/>
            <a:ext cx="6804677" cy="59332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15C404-3671-5C29-F7C5-B9E52E0D7266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0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beard&#10;&#10;AI-generated content may be incorrect.">
            <a:extLst>
              <a:ext uri="{FF2B5EF4-FFF2-40B4-BE49-F238E27FC236}">
                <a16:creationId xmlns:a16="http://schemas.microsoft.com/office/drawing/2014/main" id="{3304938B-BC32-8FD8-3ACB-AF64CA89C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" b="1767"/>
          <a:stretch/>
        </p:blipFill>
        <p:spPr>
          <a:xfrm>
            <a:off x="2714250" y="265471"/>
            <a:ext cx="6763500" cy="5958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F15430-0F23-B17F-1291-A4C0BD89536A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95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8623E-C932-A331-B0D9-B06307B1F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&#10;&#10;AI-generated content may be incorrect.">
            <a:extLst>
              <a:ext uri="{FF2B5EF4-FFF2-40B4-BE49-F238E27FC236}">
                <a16:creationId xmlns:a16="http://schemas.microsoft.com/office/drawing/2014/main" id="{8D445197-C51A-369C-9229-30A62CD5A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6"/>
          <a:stretch/>
        </p:blipFill>
        <p:spPr>
          <a:xfrm>
            <a:off x="1857067" y="457157"/>
            <a:ext cx="8477865" cy="5550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880B0F-28C8-F2CD-CED4-1203ADA1BEF9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36A140-E259-85C4-A388-79011852AFFD}"/>
              </a:ext>
            </a:extLst>
          </p:cNvPr>
          <p:cNvSpPr txBox="1"/>
          <p:nvPr/>
        </p:nvSpPr>
        <p:spPr>
          <a:xfrm>
            <a:off x="4306529" y="6537397"/>
            <a:ext cx="780681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rgbClr val="C7A695"/>
                </a:solidFill>
              </a:rPr>
              <a:t>https://</a:t>
            </a:r>
            <a:r>
              <a:rPr lang="en-US" sz="1100" i="1" dirty="0" err="1">
                <a:solidFill>
                  <a:srgbClr val="C7A695"/>
                </a:solidFill>
              </a:rPr>
              <a:t>www.youtube.com</a:t>
            </a:r>
            <a:r>
              <a:rPr lang="en-US" sz="1100" i="1" dirty="0">
                <a:solidFill>
                  <a:srgbClr val="C7A695"/>
                </a:solidFill>
              </a:rPr>
              <a:t>/</a:t>
            </a:r>
            <a:r>
              <a:rPr lang="en-US" sz="1100" i="1" dirty="0" err="1">
                <a:solidFill>
                  <a:srgbClr val="C7A695"/>
                </a:solidFill>
              </a:rPr>
              <a:t>watch?v</a:t>
            </a:r>
            <a:r>
              <a:rPr lang="en-US" sz="1100" i="1" dirty="0">
                <a:solidFill>
                  <a:srgbClr val="C7A695"/>
                </a:solidFill>
              </a:rPr>
              <a:t>=d0tWyByHtRM</a:t>
            </a:r>
          </a:p>
          <a:p>
            <a:pPr algn="r"/>
            <a:endParaRPr lang="en-US" sz="1100" i="1" dirty="0">
              <a:solidFill>
                <a:srgbClr val="C7A695"/>
              </a:solidFill>
            </a:endParaRPr>
          </a:p>
          <a:p>
            <a:pPr algn="r"/>
            <a:endParaRPr lang="en-US" sz="1100" i="1" dirty="0">
              <a:solidFill>
                <a:srgbClr val="C7A6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12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14285-4CA2-413A-3C32-336663FEF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89DE951-10C2-26E3-8649-006615A7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24" y="646055"/>
            <a:ext cx="9677752" cy="52653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AEE75D-C108-A537-5E13-2B017AE6B383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449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0DD3A-D530-7BD9-ED2C-A615BB5BF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ugging a person&#10;&#10;AI-generated content may be incorrect.">
            <a:extLst>
              <a:ext uri="{FF2B5EF4-FFF2-40B4-BE49-F238E27FC236}">
                <a16:creationId xmlns:a16="http://schemas.microsoft.com/office/drawing/2014/main" id="{EDD2D23A-AAB0-B541-64DA-4E2DEB97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14" y="646503"/>
            <a:ext cx="9417771" cy="52974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98D319-17F0-BB1C-318C-1B9C17B938C3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4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 sitting at a table smiling&#10;&#10;Description automatically generated">
            <a:extLst>
              <a:ext uri="{FF2B5EF4-FFF2-40B4-BE49-F238E27FC236}">
                <a16:creationId xmlns:a16="http://schemas.microsoft.com/office/drawing/2014/main" id="{E859BDFB-92D7-584C-D765-9F0F3F67E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99" b="7934"/>
          <a:stretch/>
        </p:blipFill>
        <p:spPr>
          <a:xfrm>
            <a:off x="6268279" y="1600834"/>
            <a:ext cx="5122034" cy="39252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99734-1C12-FE38-AE86-E2B47608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681003"/>
            <a:ext cx="49494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  <a:b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 Diller and David Jakes</a:t>
            </a: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shared question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it mean to design for the human experience in the era of AI?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75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E7D78-C61C-C0AD-D4FB-A7433741F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FC29A7D7-6D2C-4F86-D0C4-7426EF57A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5"/>
          <a:stretch/>
        </p:blipFill>
        <p:spPr>
          <a:xfrm>
            <a:off x="3075668" y="373889"/>
            <a:ext cx="5747700" cy="57179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31C4CC-A0A5-8144-39F4-005BFA7E756D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93C4A-F3E3-1274-D064-87074F5D28C4}"/>
              </a:ext>
            </a:extLst>
          </p:cNvPr>
          <p:cNvSpPr txBox="1"/>
          <p:nvPr/>
        </p:nvSpPr>
        <p:spPr>
          <a:xfrm>
            <a:off x="4876800" y="6537397"/>
            <a:ext cx="24384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 dirty="0">
                <a:solidFill>
                  <a:srgbClr val="C7A695"/>
                </a:solidFill>
              </a:rPr>
              <a:t>From:  The Creative Act by Rick Rubin</a:t>
            </a:r>
          </a:p>
          <a:p>
            <a:pPr algn="r"/>
            <a:endParaRPr lang="en-US" sz="1100" i="1" dirty="0">
              <a:solidFill>
                <a:srgbClr val="C7A695"/>
              </a:solidFill>
            </a:endParaRPr>
          </a:p>
          <a:p>
            <a:pPr algn="r"/>
            <a:endParaRPr lang="en-US" sz="1100" i="1" dirty="0">
              <a:solidFill>
                <a:srgbClr val="C7A6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48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CONVERGENCE OF DESIGN AND AI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B34B24-C918-4CBA-209B-9C98469B1B62}"/>
              </a:ext>
            </a:extLst>
          </p:cNvPr>
          <p:cNvSpPr txBox="1">
            <a:spLocks/>
          </p:cNvSpPr>
          <p:nvPr/>
        </p:nvSpPr>
        <p:spPr>
          <a:xfrm>
            <a:off x="911225" y="1450510"/>
            <a:ext cx="10515600" cy="120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AI form a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ecology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evolving roles, tools, and capacities. Understanding this ecology helps us identify where human capacity matters most.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5F8BE-30D3-1BF4-D5F5-3265EA81E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8" r="15254"/>
          <a:stretch/>
        </p:blipFill>
        <p:spPr>
          <a:xfrm>
            <a:off x="3761339" y="2970184"/>
            <a:ext cx="3985661" cy="32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39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282B3A7-4F4A-FF5B-2C2F-2889557FDB3E}"/>
              </a:ext>
            </a:extLst>
          </p:cNvPr>
          <p:cNvGrpSpPr/>
          <p:nvPr/>
        </p:nvGrpSpPr>
        <p:grpSpPr>
          <a:xfrm>
            <a:off x="2484571" y="1801336"/>
            <a:ext cx="7368908" cy="3896238"/>
            <a:chOff x="-54075" y="-17746"/>
            <a:chExt cx="13037573" cy="68934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82BA32-E26C-F8D8-22D1-7821B8B1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4075" y="-17746"/>
              <a:ext cx="12300147" cy="689348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3166508-B8F0-5FA7-DEF0-0C89E697CA3D}"/>
                </a:ext>
              </a:extLst>
            </p:cNvPr>
            <p:cNvSpPr txBox="1"/>
            <p:nvPr/>
          </p:nvSpPr>
          <p:spPr>
            <a:xfrm>
              <a:off x="265471" y="245808"/>
              <a:ext cx="3038168" cy="65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cumin Pro Condensed" panose="020B0506020202020204" pitchFamily="34" charset="77"/>
                </a:rPr>
                <a:t>COMPLICATED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A9D3554-5A83-C2E6-BD48-A7EEF9C438C7}"/>
                </a:ext>
              </a:extLst>
            </p:cNvPr>
            <p:cNvSpPr txBox="1"/>
            <p:nvPr/>
          </p:nvSpPr>
          <p:spPr>
            <a:xfrm>
              <a:off x="9945330" y="6119337"/>
              <a:ext cx="3038168" cy="65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Acumin Pro Condensed" panose="020B0506020202020204" pitchFamily="34" charset="77"/>
                </a:rPr>
                <a:t>COMPLEX</a:t>
              </a: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C6FDBC-0E58-6EEE-5B59-327E6DAEA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142" y="2343940"/>
            <a:ext cx="2179300" cy="266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</a:t>
            </a:r>
            <a:b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</a:t>
            </a:r>
          </a:p>
          <a:p>
            <a:pPr marL="0" indent="0">
              <a:buNone/>
            </a:pP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predictable, 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linear, technical 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modeling, documentation, curriculum design).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4EDB42E-F98D-E0D7-8F3C-1A15DA5C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COMPLICATED VS. COMPLEX SYSTEMS</a:t>
            </a:r>
            <a:b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A6C50D-62FA-5CE8-2C1A-3BFFB1B63547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D368C8-752B-A0AE-343C-A5E1859D5DFB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885A24-4E3D-1A7B-F41C-C149B2B38305}"/>
              </a:ext>
            </a:extLst>
          </p:cNvPr>
          <p:cNvSpPr txBox="1">
            <a:spLocks/>
          </p:cNvSpPr>
          <p:nvPr/>
        </p:nvSpPr>
        <p:spPr>
          <a:xfrm>
            <a:off x="9533001" y="2343939"/>
            <a:ext cx="2383857" cy="3842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SYSTEMS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emergent, 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relational, cultural </a:t>
            </a:r>
          </a:p>
          <a:p>
            <a:pPr marL="0" indent="0" algn="r">
              <a:buFont typeface="Arial" panose="020B0604020202020204" pitchFamily="34" charset="0"/>
              <a:buNone/>
            </a:pPr>
            <a:b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learning, discovery, the individual human).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6C564F4-6F94-B979-E379-D3826641A467}"/>
              </a:ext>
            </a:extLst>
          </p:cNvPr>
          <p:cNvSpPr txBox="1">
            <a:spLocks/>
          </p:cNvSpPr>
          <p:nvPr/>
        </p:nvSpPr>
        <p:spPr>
          <a:xfrm>
            <a:off x="127807" y="6008728"/>
            <a:ext cx="11746813" cy="849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thrives in the complicated, human flourish in the complex. </a:t>
            </a:r>
          </a:p>
        </p:txBody>
      </p:sp>
    </p:spTree>
    <p:extLst>
      <p:ext uri="{BB962C8B-B14F-4D97-AF65-F5344CB8AC3E}">
        <p14:creationId xmlns:p14="http://schemas.microsoft.com/office/powerpoint/2010/main" val="1539683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637"/>
            <a:ext cx="10515600" cy="1428572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NAVIGATING COMPLEXITY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B34B24-C918-4CBA-209B-9C98469B1B62}"/>
              </a:ext>
            </a:extLst>
          </p:cNvPr>
          <p:cNvSpPr txBox="1">
            <a:spLocks/>
          </p:cNvSpPr>
          <p:nvPr/>
        </p:nvSpPr>
        <p:spPr>
          <a:xfrm>
            <a:off x="911225" y="1450510"/>
            <a:ext cx="10035071" cy="120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way to address complexity is by developing and applying </a:t>
            </a:r>
            <a:r>
              <a:rPr lang="en-US" sz="25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frameworks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promote clarity and reflection and help to define expectations while staying adaptable.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D1FD8-864E-BF2E-DB44-FA57655A8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976" y="2720434"/>
            <a:ext cx="6153268" cy="34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01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indset&#10;&#10;Description automatically generated">
            <a:extLst>
              <a:ext uri="{FF2B5EF4-FFF2-40B4-BE49-F238E27FC236}">
                <a16:creationId xmlns:a16="http://schemas.microsoft.com/office/drawing/2014/main" id="{56630F30-3AA0-41DE-3B58-4A9C3FDDA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8" r="17523"/>
          <a:stretch/>
        </p:blipFill>
        <p:spPr>
          <a:xfrm>
            <a:off x="5631599" y="1474647"/>
            <a:ext cx="5854773" cy="50557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6D787EC-A342-1481-7891-1456C875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329"/>
            <a:ext cx="11021704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INTRODUCING A FRAMEWORK FOR REFLECTION AND ACTION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262AE72-4114-C282-5D50-B9102AE1A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892"/>
            <a:ext cx="4793399" cy="4351338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Mindset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How we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our work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How we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and conduct </a:t>
            </a:r>
            <a:b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work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How others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 and value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ADDA86-1113-F9EA-8EC3-8EC7A97369D7}"/>
              </a:ext>
            </a:extLst>
          </p:cNvPr>
          <p:cNvSpPr/>
          <p:nvPr/>
        </p:nvSpPr>
        <p:spPr>
          <a:xfrm>
            <a:off x="911225" y="1270775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99B6A9-8981-23AF-6FD7-BDA3FAA6C84F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09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9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MINDSET: HOW WE </a:t>
            </a:r>
            <a:r>
              <a:rPr lang="en-US" sz="3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ABOUT OUR WORK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99734-1C12-FE38-AE86-E2B47608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91" y="1521455"/>
            <a:ext cx="5682026" cy="5970568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from resistance and hyperbole to </a:t>
            </a:r>
            <a:r>
              <a:rPr lang="en-US" sz="2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optimism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disrupts how we think, but </a:t>
            </a:r>
            <a:r>
              <a:rPr lang="en-US" sz="2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 invites growth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mindset in the  human dimensions of design:  </a:t>
            </a:r>
            <a:r>
              <a:rPr lang="en-US" sz="2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contextual awareness, empathy, intuition, imagination, ingenuity.</a:t>
            </a:r>
          </a:p>
          <a:p>
            <a:pPr marL="0" indent="0">
              <a:buNone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from </a:t>
            </a:r>
            <a:r>
              <a:rPr lang="en-US" sz="2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Can AI do for Me?”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  </a:t>
            </a:r>
            <a:r>
              <a:rPr lang="en-US" sz="2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Can Humans Do that AI Cannot Do?”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4F82E-D0B7-E929-1A15-0E416E8B8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5"/>
          <a:stretch/>
        </p:blipFill>
        <p:spPr>
          <a:xfrm>
            <a:off x="6414402" y="1910660"/>
            <a:ext cx="4939398" cy="32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74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895"/>
            <a:ext cx="11481620" cy="1325563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ENGAGEMENT: HOW WE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APPROACH AND CONDUCT </a:t>
            </a:r>
            <a:r>
              <a:rPr lang="en-US" sz="2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WORK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2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99734-1C12-FE38-AE86-E2B47608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18" y="1373508"/>
            <a:ext cx="7299175" cy="5970568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intent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productivity and efficiency vs. 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 and amplification of the imagination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roles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Humans as: sense-makers, storytellers, ethicists 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as: accelerator, analyzer, amplifier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processes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 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shift from a </a:t>
            </a: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transactional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to a </a:t>
            </a:r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transformational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approach.</a:t>
            </a: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AI </a:t>
            </a:r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value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of distracting from it?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6A93E-FDFD-8CF2-3AF0-EA522A79D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r="12329"/>
          <a:stretch/>
        </p:blipFill>
        <p:spPr>
          <a:xfrm>
            <a:off x="6912008" y="1522787"/>
            <a:ext cx="4908902" cy="3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7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06E8-06AA-8B65-3544-9F090F39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C1FD7B-E35E-7CDD-B604-57923141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492"/>
            <a:ext cx="10515600" cy="1325563"/>
          </a:xfrm>
        </p:spPr>
        <p:txBody>
          <a:bodyPr>
            <a:normAutofit/>
          </a:bodyPr>
          <a:lstStyle/>
          <a:p>
            <a:r>
              <a:rPr lang="en-US" sz="29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OUTCOME: HOW OTHERS SEE AND VALUE YOUR WORK</a:t>
            </a:r>
            <a:br>
              <a:rPr lang="en-US" sz="29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2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BE2C46-4E1F-930A-9479-A204F306D00C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6E8908-7083-7325-D0B6-D1ECC6833749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152EB4-07E1-AE79-7193-51E0F349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21" y="1502868"/>
            <a:ext cx="10885754" cy="552785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you position your use of AI with clients?  How will you communicate your point of view?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you address their concerns about AI?  How will you address the use of their data in AI systems?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Question: </a:t>
            </a:r>
          </a:p>
          <a:p>
            <a:pPr lvl="1"/>
            <a:r>
              <a:rPr lang="en-US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represents meaningful value in an AI world? 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access to AI too.</a:t>
            </a:r>
            <a:b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bottom line: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Clients will increasingly look to designers not for what AI can produce, but for what only humans can provide.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5D8B5C-23D1-9F1F-BF84-AE4C6049D702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245"/>
            <a:ext cx="10515600" cy="1325563"/>
          </a:xfrm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HAPPENS TO THE ROLE OF DESIGNERS WHEN AI CAN DO MUCH OF THE TASK?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70286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70286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house on the water&#10;&#10;AI-generated content may be incorrect.">
            <a:extLst>
              <a:ext uri="{FF2B5EF4-FFF2-40B4-BE49-F238E27FC236}">
                <a16:creationId xmlns:a16="http://schemas.microsoft.com/office/drawing/2014/main" id="{2774B7A0-150D-240D-E59C-F7D1D0B8F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682" y="1939748"/>
            <a:ext cx="4376287" cy="43762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655FC5-7313-D9BF-7C5F-C1DB9E29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2416"/>
            <a:ext cx="4793399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can generate countless variations of form — but it doesn’t know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 place </a:t>
            </a:r>
            <a:r>
              <a:rPr lang="en-US" sz="24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Designers infuse the human story…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34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94220-A5E5-3C45-6371-B49BBA065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modern office&#10;&#10;AI-generated content may be incorrect.">
            <a:extLst>
              <a:ext uri="{FF2B5EF4-FFF2-40B4-BE49-F238E27FC236}">
                <a16:creationId xmlns:a16="http://schemas.microsoft.com/office/drawing/2014/main" id="{469C5555-BF54-30C5-4309-EC03F4F6F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538" y="307735"/>
            <a:ext cx="6054923" cy="59160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B4665F-21B4-136E-B90E-F5FCC6F20512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8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FOCUS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99734-1C12-FE38-AE86-E2B47608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450511"/>
            <a:ext cx="98878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We’ll explore how artificial intelligence has the potential to reshape design practices in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</a:t>
            </a:r>
            <a:r>
              <a:rPr lang="en-US" sz="2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can ensure AI elevates the human experience rather than replaces it.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656C53-DB3C-2FC5-ED47-D664D55C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564" y="3130107"/>
            <a:ext cx="3009900" cy="300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86F26A-F92E-449A-BDB5-0B9DB036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789" y="3117407"/>
            <a:ext cx="3022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05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06E8-06AA-8B65-3544-9F090F39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5C009A32-21D8-C59D-E128-48C9C7EA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214" y="2288144"/>
            <a:ext cx="4628348" cy="21057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B28CE1-2061-3BEC-06BC-3EB1CF48EF68}"/>
              </a:ext>
            </a:extLst>
          </p:cNvPr>
          <p:cNvSpPr/>
          <p:nvPr/>
        </p:nvSpPr>
        <p:spPr>
          <a:xfrm flipH="1">
            <a:off x="6156169" y="558800"/>
            <a:ext cx="112550" cy="5453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lage of several different rooms&#10;&#10;AI-generated content may be incorrect.">
            <a:extLst>
              <a:ext uri="{FF2B5EF4-FFF2-40B4-BE49-F238E27FC236}">
                <a16:creationId xmlns:a16="http://schemas.microsoft.com/office/drawing/2014/main" id="{C04998CB-BAF8-D0BE-2C5B-ED5136687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8"/>
          <a:stretch>
            <a:fillRect/>
          </a:stretch>
        </p:blipFill>
        <p:spPr>
          <a:xfrm>
            <a:off x="771892" y="558800"/>
            <a:ext cx="5424393" cy="54535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D7E87A-5A57-511A-BF99-F7999D8A6A05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15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845"/>
            <a:ext cx="1069288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THOUGHTS ON EMERGENT IDEAS ABOUT AI?</a:t>
            </a:r>
            <a:b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99734-1C12-FE38-AE86-E2B47608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541950"/>
            <a:ext cx="5534334" cy="5970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stand?</a:t>
            </a:r>
          </a:p>
          <a:p>
            <a:pPr marL="0" indent="0">
              <a:buNone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Human-AI Relationship?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as colleague, critic, archivist, provocateur, co-designer?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in the Loop?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intelligence?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and person sitting on the floor&#10;&#10;Description automatically generated">
            <a:extLst>
              <a:ext uri="{FF2B5EF4-FFF2-40B4-BE49-F238E27FC236}">
                <a16:creationId xmlns:a16="http://schemas.microsoft.com/office/drawing/2014/main" id="{0E075B6B-5AD1-7460-58C2-4F6517E43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13849"/>
          <a:stretch/>
        </p:blipFill>
        <p:spPr>
          <a:xfrm>
            <a:off x="6697727" y="1645920"/>
            <a:ext cx="4656073" cy="32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96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06E8-06AA-8B65-3544-9F090F39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B5CC-0ACA-CD15-654F-674D44013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1109960" cy="1325563"/>
          </a:xfrm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EVOLVING WORK OF DESIGNERS IN AI ENVIRONMENTS: SUMMARY AND PREDICTIONS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C46827-41BB-C683-0E12-755F56056FA9}"/>
              </a:ext>
            </a:extLst>
          </p:cNvPr>
          <p:cNvSpPr/>
          <p:nvPr/>
        </p:nvSpPr>
        <p:spPr>
          <a:xfrm>
            <a:off x="911225" y="170286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BC4361-A485-F10E-26B9-80F69A90CA51}"/>
              </a:ext>
            </a:extLst>
          </p:cNvPr>
          <p:cNvSpPr/>
          <p:nvPr/>
        </p:nvSpPr>
        <p:spPr>
          <a:xfrm>
            <a:off x="911225" y="170286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57A6C9-69E1-40EC-6657-8799B6722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0958"/>
            <a:ext cx="10946079" cy="552785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Intentional Use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if, but how and why we use AI.  Acknowledging he human experience as differentiator.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Evolving Roles &amp; Relationships: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in motion, a partner to support insight and innovation?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application defines emergent value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Imagination, Ingenuity  &gt; Tools.  These are the new currency of the AI era.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definition of outcome: 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Product to Meaning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distinction as irreplaceable value: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Context, empathy, sensemaking, the 3i’s, and ethics endure.</a:t>
            </a:r>
          </a:p>
        </p:txBody>
      </p:sp>
    </p:spTree>
    <p:extLst>
      <p:ext uri="{BB962C8B-B14F-4D97-AF65-F5344CB8AC3E}">
        <p14:creationId xmlns:p14="http://schemas.microsoft.com/office/powerpoint/2010/main" val="2767180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06E8-06AA-8B65-3544-9F090F39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A5E4-E816-D123-3D6F-1DAC530C8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637"/>
            <a:ext cx="10515600" cy="1428572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MOVING FROM INSIGHT TO ACTION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65DF6-9EAA-ED2A-528F-900B12FFC5CF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974BE1-2824-9618-6F6D-BEB94BBDD50D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F77D4A-6D78-F8EB-8BE5-5B0CFE734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75" y="1513028"/>
            <a:ext cx="6288386" cy="534497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Revisit and evolve your 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of view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AI.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Safeguard and celebrate the 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attributes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to design.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is useful and where it is </a:t>
            </a:r>
            <a:r>
              <a:rPr lang="en-US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and guarantee 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 and equitable use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AI across your organization.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metrics for 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and successful use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your story,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it transparent, share it, and </a:t>
            </a:r>
            <a:r>
              <a:rPr lang="en-US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it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 descr="A person writing on a post-it note&#10;&#10;Description automatically generated">
            <a:extLst>
              <a:ext uri="{FF2B5EF4-FFF2-40B4-BE49-F238E27FC236}">
                <a16:creationId xmlns:a16="http://schemas.microsoft.com/office/drawing/2014/main" id="{0E6AB60D-2669-E073-D91B-ED07A96D8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29061"/>
          <a:stretch/>
        </p:blipFill>
        <p:spPr>
          <a:xfrm>
            <a:off x="7318814" y="2154158"/>
            <a:ext cx="4108011" cy="35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92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06E8-06AA-8B65-3544-9F090F39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A5E4-E816-D123-3D6F-1DAC530C8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637"/>
            <a:ext cx="10515600" cy="1428572"/>
          </a:xfrm>
        </p:spPr>
        <p:txBody>
          <a:bodyPr>
            <a:norm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FOR REFLECTION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65DF6-9EAA-ED2A-528F-900B12FFC5CF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974BE1-2824-9618-6F6D-BEB94BBDD50D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F77D4A-6D78-F8EB-8BE5-5B0CFE734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75" y="1727199"/>
            <a:ext cx="4578985" cy="5344972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remain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distinctly human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your work?</a:t>
            </a:r>
            <a:b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the line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AI?</a:t>
            </a:r>
            <a:b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you ensure your designs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 the human experience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 descr="A room with chairs and a question mark&#10;&#10;Description automatically generated">
            <a:extLst>
              <a:ext uri="{FF2B5EF4-FFF2-40B4-BE49-F238E27FC236}">
                <a16:creationId xmlns:a16="http://schemas.microsoft.com/office/drawing/2014/main" id="{F328D9BF-B4F0-C941-F23F-9A95B65B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r="12797"/>
          <a:stretch/>
        </p:blipFill>
        <p:spPr>
          <a:xfrm>
            <a:off x="5939652" y="1727199"/>
            <a:ext cx="5414148" cy="41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91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637"/>
            <a:ext cx="10515600" cy="1428572"/>
          </a:xfrm>
        </p:spPr>
        <p:txBody>
          <a:bodyPr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DESIGNING TO ELEVATE THE HUMAN EXPERIENCE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B34B24-C918-4CBA-209B-9C98469B1B62}"/>
              </a:ext>
            </a:extLst>
          </p:cNvPr>
          <p:cNvSpPr txBox="1">
            <a:spLocks/>
          </p:cNvSpPr>
          <p:nvPr/>
        </p:nvSpPr>
        <p:spPr>
          <a:xfrm>
            <a:off x="911225" y="1450510"/>
            <a:ext cx="10035071" cy="1206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i="1" u="none" strike="noStrik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“AI will not diminish human insight, creativity, and effort - it will magnify the need for it.”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— 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David Jakes</a:t>
            </a: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EFB828-8A30-7A80-98A9-393264DBA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7880" y="2475861"/>
            <a:ext cx="6624320" cy="37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03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8B04E-E2F1-4D6A-A9C0-4C184D20F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r="20718"/>
          <a:stretch/>
        </p:blipFill>
        <p:spPr>
          <a:xfrm>
            <a:off x="0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EB023B-07BE-4723-9DE8-A48097171B22}"/>
              </a:ext>
            </a:extLst>
          </p:cNvPr>
          <p:cNvSpPr txBox="1"/>
          <p:nvPr/>
        </p:nvSpPr>
        <p:spPr>
          <a:xfrm>
            <a:off x="10764456" y="127324"/>
            <a:ext cx="2191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#edspaces</a:t>
            </a:r>
          </a:p>
        </p:txBody>
      </p:sp>
      <p:sp>
        <p:nvSpPr>
          <p:cNvPr id="18" name="Round Same Side Corner Rectangle 14">
            <a:extLst>
              <a:ext uri="{FF2B5EF4-FFF2-40B4-BE49-F238E27FC236}">
                <a16:creationId xmlns:a16="http://schemas.microsoft.com/office/drawing/2014/main" id="{084991BA-BDE3-D527-C812-D5A6B8013682}"/>
              </a:ext>
            </a:extLst>
          </p:cNvPr>
          <p:cNvSpPr/>
          <p:nvPr/>
        </p:nvSpPr>
        <p:spPr>
          <a:xfrm>
            <a:off x="7413149" y="623652"/>
            <a:ext cx="4478316" cy="1004574"/>
          </a:xfrm>
          <a:prstGeom prst="round2SameRect">
            <a:avLst/>
          </a:prstGeom>
          <a:solidFill>
            <a:srgbClr val="0325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A387624-B2DC-1C28-5904-2A2D36A7F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975" y="279957"/>
            <a:ext cx="4087306" cy="1146430"/>
          </a:xfrm>
          <a:noFill/>
        </p:spPr>
        <p:txBody>
          <a:bodyPr anchor="b"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</a:p>
        </p:txBody>
      </p:sp>
      <p:sp>
        <p:nvSpPr>
          <p:cNvPr id="20" name="Round Diagonal Corner Rectangle 7">
            <a:extLst>
              <a:ext uri="{FF2B5EF4-FFF2-40B4-BE49-F238E27FC236}">
                <a16:creationId xmlns:a16="http://schemas.microsoft.com/office/drawing/2014/main" id="{8702F26C-E965-F4B5-AE11-9D9246463585}"/>
              </a:ext>
            </a:extLst>
          </p:cNvPr>
          <p:cNvSpPr/>
          <p:nvPr/>
        </p:nvSpPr>
        <p:spPr>
          <a:xfrm>
            <a:off x="7413149" y="1420242"/>
            <a:ext cx="3894931" cy="715252"/>
          </a:xfrm>
          <a:prstGeom prst="round2DiagRect">
            <a:avLst/>
          </a:prstGeom>
          <a:solidFill>
            <a:srgbClr val="C744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C077C0D-E9CA-68C2-CDBE-1B7EFE65C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4471" y="1456242"/>
            <a:ext cx="4087305" cy="815546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Please scan the QR code to provide session feedback.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ABC784-FC14-40F0-1170-BDE0D1780616}"/>
              </a:ext>
            </a:extLst>
          </p:cNvPr>
          <p:cNvSpPr/>
          <p:nvPr/>
        </p:nvSpPr>
        <p:spPr>
          <a:xfrm>
            <a:off x="-1051" y="501863"/>
            <a:ext cx="5754457" cy="183675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C3F26E-3302-73E8-930B-E6AF07962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014" y="924033"/>
            <a:ext cx="5004325" cy="1198082"/>
          </a:xfrm>
          <a:prstGeom prst="rect">
            <a:avLst/>
          </a:prstGeom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F000F72-8517-E119-2743-04C9B2C30896}"/>
              </a:ext>
            </a:extLst>
          </p:cNvPr>
          <p:cNvGrpSpPr/>
          <p:nvPr/>
        </p:nvGrpSpPr>
        <p:grpSpPr>
          <a:xfrm>
            <a:off x="6127419" y="1073523"/>
            <a:ext cx="7662367" cy="7798520"/>
            <a:chOff x="6127419" y="1073523"/>
            <a:chExt cx="7662367" cy="7798520"/>
          </a:xfrm>
        </p:grpSpPr>
        <p:pic>
          <p:nvPicPr>
            <p:cNvPr id="16" name="Picture 15" descr="A hand holding a phone with a qr code on the screen&#10;&#10;Description automatically generated">
              <a:extLst>
                <a:ext uri="{FF2B5EF4-FFF2-40B4-BE49-F238E27FC236}">
                  <a16:creationId xmlns:a16="http://schemas.microsoft.com/office/drawing/2014/main" id="{934F474F-161D-533A-EEB0-BCD434462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419" y="1073523"/>
              <a:ext cx="7662367" cy="7798520"/>
            </a:xfrm>
            <a:prstGeom prst="rect">
              <a:avLst/>
            </a:prstGeom>
          </p:spPr>
        </p:pic>
        <p:pic>
          <p:nvPicPr>
            <p:cNvPr id="2" name="Picture 1" descr="A qr code with a red and blue text&#10;&#10;AI-generated content may be incorrect.">
              <a:extLst>
                <a:ext uri="{FF2B5EF4-FFF2-40B4-BE49-F238E27FC236}">
                  <a16:creationId xmlns:a16="http://schemas.microsoft.com/office/drawing/2014/main" id="{9F18D7FE-48C4-C024-644A-3919195CD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878" y="3276889"/>
              <a:ext cx="1484586" cy="1484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9467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52448-0C66-0206-A084-94CF8EAA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0FA376-3DA0-1319-07A2-BD359BC05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877877" y="0"/>
            <a:ext cx="7089913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C74336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">
            <a:extLst>
              <a:ext uri="{FF2B5EF4-FFF2-40B4-BE49-F238E27FC236}">
                <a16:creationId xmlns:a16="http://schemas.microsoft.com/office/drawing/2014/main" id="{5538A031-23E4-4E96-D30F-D80A48EAE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030277" y="0"/>
            <a:ext cx="7089913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C74336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7E979-4D3D-A1A4-570A-D49492269BB0}"/>
              </a:ext>
            </a:extLst>
          </p:cNvPr>
          <p:cNvSpPr txBox="1"/>
          <p:nvPr/>
        </p:nvSpPr>
        <p:spPr>
          <a:xfrm>
            <a:off x="10764456" y="127324"/>
            <a:ext cx="2191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325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#edspaces</a:t>
            </a:r>
          </a:p>
        </p:txBody>
      </p:sp>
      <p:sp>
        <p:nvSpPr>
          <p:cNvPr id="20" name="Round Diagonal Corner Rectangle 7">
            <a:extLst>
              <a:ext uri="{FF2B5EF4-FFF2-40B4-BE49-F238E27FC236}">
                <a16:creationId xmlns:a16="http://schemas.microsoft.com/office/drawing/2014/main" id="{92BD6B22-AC30-B838-6293-7D9C1D6B8F37}"/>
              </a:ext>
            </a:extLst>
          </p:cNvPr>
          <p:cNvSpPr/>
          <p:nvPr/>
        </p:nvSpPr>
        <p:spPr>
          <a:xfrm>
            <a:off x="7413149" y="1420242"/>
            <a:ext cx="3894931" cy="715252"/>
          </a:xfrm>
          <a:prstGeom prst="round2DiagRect">
            <a:avLst/>
          </a:prstGeom>
          <a:solidFill>
            <a:srgbClr val="C744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E257EDD-95AF-018E-A6DD-CE1C18DA3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4471" y="1456242"/>
            <a:ext cx="4087305" cy="815546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Please scan the QR code to provide session feedback.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14ABE4-4135-3863-FDA8-307A9FDFB953}"/>
              </a:ext>
            </a:extLst>
          </p:cNvPr>
          <p:cNvSpPr/>
          <p:nvPr/>
        </p:nvSpPr>
        <p:spPr>
          <a:xfrm>
            <a:off x="-1051" y="501863"/>
            <a:ext cx="5754457" cy="1836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2D26B8-A9EA-2D20-5996-6DF960959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014" y="924033"/>
            <a:ext cx="5004325" cy="1198082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AA570E-A68D-3DE1-A61D-C6C675422F5A}"/>
              </a:ext>
            </a:extLst>
          </p:cNvPr>
          <p:cNvGrpSpPr>
            <a:grpSpLocks/>
          </p:cNvGrpSpPr>
          <p:nvPr/>
        </p:nvGrpSpPr>
        <p:grpSpPr>
          <a:xfrm>
            <a:off x="6127419" y="1073523"/>
            <a:ext cx="7662367" cy="7798520"/>
            <a:chOff x="6127419" y="1073523"/>
            <a:chExt cx="7662367" cy="7798520"/>
          </a:xfrm>
        </p:grpSpPr>
        <p:pic>
          <p:nvPicPr>
            <p:cNvPr id="16" name="Picture 15" descr="A hand holding a phone with a qr code on the screen&#10;&#10;Description automatically generated">
              <a:extLst>
                <a:ext uri="{FF2B5EF4-FFF2-40B4-BE49-F238E27FC236}">
                  <a16:creationId xmlns:a16="http://schemas.microsoft.com/office/drawing/2014/main" id="{9CE7F01B-199F-C5CF-A4B8-45B467EFE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419" y="1073523"/>
              <a:ext cx="7662367" cy="7798520"/>
            </a:xfrm>
            <a:prstGeom prst="rect">
              <a:avLst/>
            </a:prstGeom>
          </p:spPr>
        </p:pic>
        <p:pic>
          <p:nvPicPr>
            <p:cNvPr id="3" name="Picture 2" descr="A qr code with a red and blue text&#10;&#10;AI-generated content may be incorrect.">
              <a:extLst>
                <a:ext uri="{FF2B5EF4-FFF2-40B4-BE49-F238E27FC236}">
                  <a16:creationId xmlns:a16="http://schemas.microsoft.com/office/drawing/2014/main" id="{0385818B-8523-8A67-0549-3F56407A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878" y="3276889"/>
              <a:ext cx="1484586" cy="148458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5A1513-E883-6192-67EE-D231516B79B2}"/>
              </a:ext>
            </a:extLst>
          </p:cNvPr>
          <p:cNvSpPr txBox="1"/>
          <p:nvPr/>
        </p:nvSpPr>
        <p:spPr>
          <a:xfrm>
            <a:off x="214991" y="2669220"/>
            <a:ext cx="676890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App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If you have not done so already, please download the mobile app through your device’s app store.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Evaluations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Rate Sessions Through the Mobile App Instructions: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 and load mobile app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left sidebar, tap “Schedule”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Locate and select the session you are attending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After opening the individual session page, tap the “Session Survey” link to evaluate the session.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996079-B5AB-8F41-8388-04543FACFA2E}"/>
              </a:ext>
            </a:extLst>
          </p:cNvPr>
          <p:cNvSpPr txBox="1">
            <a:spLocks/>
          </p:cNvSpPr>
          <p:nvPr/>
        </p:nvSpPr>
        <p:spPr>
          <a:xfrm>
            <a:off x="7315975" y="279957"/>
            <a:ext cx="4087306" cy="114643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32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992425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EVERYONE IS A DESIGNER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99734-1C12-FE38-AE86-E2B47608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513" y="1823208"/>
            <a:ext cx="44969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you design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spaces, experiences, lessons,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systems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buNone/>
            </a:pP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…you’re shaping the conditions for human beings to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learn, connect and thrive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the essence of human experience.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writing on a paper&#10;&#10;Description automatically generated">
            <a:extLst>
              <a:ext uri="{FF2B5EF4-FFF2-40B4-BE49-F238E27FC236}">
                <a16:creationId xmlns:a16="http://schemas.microsoft.com/office/drawing/2014/main" id="{B8F1D221-C850-6B07-5876-8216A1631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"/>
          <a:stretch>
            <a:fillRect/>
          </a:stretch>
        </p:blipFill>
        <p:spPr>
          <a:xfrm>
            <a:off x="5460876" y="1897960"/>
            <a:ext cx="5899611" cy="339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8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DEVELOPING/EVOLVING A POINT OF VIEW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331A98D-D01D-0B16-2A77-E57393CFD10B}"/>
              </a:ext>
            </a:extLst>
          </p:cNvPr>
          <p:cNvSpPr txBox="1">
            <a:spLocks/>
          </p:cNvSpPr>
          <p:nvPr/>
        </p:nvSpPr>
        <p:spPr>
          <a:xfrm>
            <a:off x="911226" y="1450511"/>
            <a:ext cx="54695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presentation is designed to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your thinking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use of AI and help you continue to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your point of view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use of AI in design.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We’ll introduce a three-part framework to address the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evolution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point of view.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DD365C-76E6-F31C-0642-1A47A5F9C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62" y="1500206"/>
            <a:ext cx="4351339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9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A POINT OF VIEW?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99734-1C12-FE38-AE86-E2B47608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75" y="1597921"/>
            <a:ext cx="5085522" cy="540749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point of view is a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human-centered lens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which you see and frame a design challenge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you interpret possibilities and make design decisions, ensuring your work remains grounded in human experience even as AI expands what’s possible. 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informs engagement, process, and outcome.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A2318-2F75-4B73-CE66-F5BABD616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r="6381"/>
          <a:stretch/>
        </p:blipFill>
        <p:spPr>
          <a:xfrm>
            <a:off x="6152288" y="1897960"/>
            <a:ext cx="5274537" cy="34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06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Autofit/>
          </a:bodyPr>
          <a:lstStyle/>
          <a:p>
            <a:b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BELIEF: HUMAN QUALITIES THAT SHAPE A POINT OF VIEW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4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99734-1C12-FE38-AE86-E2B47608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7678"/>
            <a:ext cx="5711004" cy="385630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b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</a:t>
            </a: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in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sensemaking</a:t>
            </a: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Three I’s: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intuition, imagination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ingenuity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70286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70286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EF976-AA32-1538-3EEE-37F2B3144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6182" y="2107678"/>
            <a:ext cx="5437618" cy="304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8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OPENING STATEMENTS: OUR POINT OF VIEW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75AB0-92B2-F77E-35F0-083843FC7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6331" y="2474456"/>
            <a:ext cx="6607412" cy="370305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B34B24-C918-4CBA-209B-9C98469B1B62}"/>
              </a:ext>
            </a:extLst>
          </p:cNvPr>
          <p:cNvSpPr txBox="1">
            <a:spLocks/>
          </p:cNvSpPr>
          <p:nvPr/>
        </p:nvSpPr>
        <p:spPr>
          <a:xfrm>
            <a:off x="911225" y="1599540"/>
            <a:ext cx="10035071" cy="1098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drives our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curiosity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caution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AI in design?</a:t>
            </a:r>
          </a:p>
        </p:txBody>
      </p:sp>
    </p:spTree>
    <p:extLst>
      <p:ext uri="{BB962C8B-B14F-4D97-AF65-F5344CB8AC3E}">
        <p14:creationId xmlns:p14="http://schemas.microsoft.com/office/powerpoint/2010/main" val="750969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36B63-2A2F-F3E9-6040-8F4E6DFFCDF4}"/>
              </a:ext>
            </a:extLst>
          </p:cNvPr>
          <p:cNvSpPr/>
          <p:nvPr/>
        </p:nvSpPr>
        <p:spPr>
          <a:xfrm>
            <a:off x="-127818" y="6478165"/>
            <a:ext cx="12447638" cy="379835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97D418-B32C-1604-F5D1-7A911351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645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CURRENT LANDSCAPE OF AI IN DESIGN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F1F6F-CB31-FBFC-B532-F092D960FD2E}"/>
              </a:ext>
            </a:extLst>
          </p:cNvPr>
          <p:cNvSpPr/>
          <p:nvPr/>
        </p:nvSpPr>
        <p:spPr>
          <a:xfrm>
            <a:off x="911225" y="1160426"/>
            <a:ext cx="10515600" cy="74753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8D03-945A-324E-7369-70E6274B5588}"/>
              </a:ext>
            </a:extLst>
          </p:cNvPr>
          <p:cNvSpPr/>
          <p:nvPr/>
        </p:nvSpPr>
        <p:spPr>
          <a:xfrm>
            <a:off x="911225" y="1160426"/>
            <a:ext cx="73025" cy="7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7EDE05-9D5A-6A13-7982-0CDF53CED84D}"/>
              </a:ext>
            </a:extLst>
          </p:cNvPr>
          <p:cNvSpPr txBox="1">
            <a:spLocks/>
          </p:cNvSpPr>
          <p:nvPr/>
        </p:nvSpPr>
        <p:spPr>
          <a:xfrm>
            <a:off x="911225" y="1450511"/>
            <a:ext cx="10735343" cy="1098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and opportunities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using AI in design?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E080EE-6151-7D98-E551-44C6568E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4832" y="2485989"/>
            <a:ext cx="6607412" cy="370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406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ed_x003f_ xmlns="073c6919-c993-417b-a9ba-5ef136e3108f">true</Approved_x003f_>
    <lcf76f155ced4ddcb4097134ff3c332f xmlns="073c6919-c993-417b-a9ba-5ef136e3108f">
      <Terms xmlns="http://schemas.microsoft.com/office/infopath/2007/PartnerControls"/>
    </lcf76f155ced4ddcb4097134ff3c332f>
    <TaxCatchAll xmlns="d825d491-7878-4ee0-ad10-5b7d2a30bd7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FD10257A76D4DA2795A60FAC3E145" ma:contentTypeVersion="17" ma:contentTypeDescription="Create a new document." ma:contentTypeScope="" ma:versionID="3495bea236cf7935e2f6754b9c8af679">
  <xsd:schema xmlns:xsd="http://www.w3.org/2001/XMLSchema" xmlns:xs="http://www.w3.org/2001/XMLSchema" xmlns:p="http://schemas.microsoft.com/office/2006/metadata/properties" xmlns:ns2="d825d491-7878-4ee0-ad10-5b7d2a30bd7d" xmlns:ns3="073c6919-c993-417b-a9ba-5ef136e3108f" targetNamespace="http://schemas.microsoft.com/office/2006/metadata/properties" ma:root="true" ma:fieldsID="120e348ef82ab945dd1c6e1328e56f1f" ns2:_="" ns3:_="">
    <xsd:import namespace="d825d491-7878-4ee0-ad10-5b7d2a30bd7d"/>
    <xsd:import namespace="073c6919-c993-417b-a9ba-5ef136e3108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Approved_x003f_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25d491-7878-4ee0-ad10-5b7d2a30bd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b44f3ed-ea74-4c61-98ad-b08e77f9ff5c}" ma:internalName="TaxCatchAll" ma:showField="CatchAllData" ma:web="d825d491-7878-4ee0-ad10-5b7d2a30bd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3c6919-c993-417b-a9ba-5ef136e310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Approved_x003f_" ma:index="22" nillable="true" ma:displayName="Approved?" ma:default="1" ma:format="Dropdown" ma:internalName="Approved_x003f_">
      <xsd:simpleType>
        <xsd:restriction base="dms:Boolea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2A7C64-9993-4059-ADE6-6283D9F83CF0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073c6919-c993-417b-a9ba-5ef136e3108f"/>
    <ds:schemaRef ds:uri="d825d491-7878-4ee0-ad10-5b7d2a30bd7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B7453A-76C6-4E2B-A396-1DADF9DB61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BF73C0-900A-4E53-9D6A-2930D86F06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25d491-7878-4ee0-ad10-5b7d2a30bd7d"/>
    <ds:schemaRef ds:uri="073c6919-c993-417b-a9ba-5ef136e310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13126</TotalTime>
  <Words>1283</Words>
  <Application>Microsoft Macintosh PowerPoint</Application>
  <PresentationFormat>Widescreen</PresentationFormat>
  <Paragraphs>141</Paragraphs>
  <Slides>37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Acumin Pro Condensed</vt:lpstr>
      <vt:lpstr>Aptos</vt:lpstr>
      <vt:lpstr>Arial</vt:lpstr>
      <vt:lpstr>Calibri</vt:lpstr>
      <vt:lpstr>Calibri Light</vt:lpstr>
      <vt:lpstr>1_Office Theme</vt:lpstr>
      <vt:lpstr>PowerPoint Presentation</vt:lpstr>
      <vt:lpstr>WELCOME </vt:lpstr>
      <vt:lpstr>PRESENTATION FOCUS </vt:lpstr>
      <vt:lpstr>EVERYONE IS A DESIGNER </vt:lpstr>
      <vt:lpstr>DEVELOPING/EVOLVING A POINT OF VIEW </vt:lpstr>
      <vt:lpstr>WHAT IS A POINT OF VIEW? </vt:lpstr>
      <vt:lpstr> OUR BELIEF: HUMAN QUALITIES THAT SHAPE A POINT OF VIEW  </vt:lpstr>
      <vt:lpstr>OPENING STATEMENTS: OUR POINT OF VIEW </vt:lpstr>
      <vt:lpstr>THE CURRENT LANDSCAPE OF AI IN 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CONVERGENCE OF DESIGN AND AI </vt:lpstr>
      <vt:lpstr>COMPLICATED VS. COMPLEX SYSTEMS </vt:lpstr>
      <vt:lpstr>NAVIGATING COMPLEXITY </vt:lpstr>
      <vt:lpstr>INTRODUCING A FRAMEWORK FOR REFLECTION AND ACTION </vt:lpstr>
      <vt:lpstr>MINDSET: HOW WE THINK ABOUT OUR WORK </vt:lpstr>
      <vt:lpstr>ENGAGEMENT: HOW WE APPROACH AND CONDUCT OUR WORK </vt:lpstr>
      <vt:lpstr>OUTCOME: HOW OTHERS SEE AND VALUE YOUR WORK </vt:lpstr>
      <vt:lpstr> WHAT HAPPENS TO THE ROLE OF DESIGNERS WHEN AI CAN DO MUCH OF THE TASK? </vt:lpstr>
      <vt:lpstr>PowerPoint Presentation</vt:lpstr>
      <vt:lpstr>PowerPoint Presentation</vt:lpstr>
      <vt:lpstr>YOUR THOUGHTS ON EMERGENT IDEAS ABOUT AI? </vt:lpstr>
      <vt:lpstr> THE EVOLVING WORK OF DESIGNERS IN AI ENVIRONMENTS: SUMMARY AND PREDICTIONS </vt:lpstr>
      <vt:lpstr>MOVING FROM INSIGHT TO ACTION </vt:lpstr>
      <vt:lpstr>QUESTIONS FOR REFLECTION </vt:lpstr>
      <vt:lpstr>DESIGNING TO ELEVATE THE HUMAN EXPERIENCE </vt:lpstr>
      <vt:lpstr>Thank You!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Bienkowski, Kevin</dc:creator>
  <cp:lastModifiedBy>Emma Sietsema</cp:lastModifiedBy>
  <cp:revision>95</cp:revision>
  <dcterms:created xsi:type="dcterms:W3CDTF">2024-07-25T13:25:21Z</dcterms:created>
  <dcterms:modified xsi:type="dcterms:W3CDTF">2025-10-23T14:57:57Z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0x0101003B1FD10257A76D4DA2795A60FAC3E145</vt:lpwstr>
  </property>
  <property fmtid="{D5CDD505-2E9C-101B-9397-08002B2CF9AE}" pid="3" name="MediaServiceImageTags">
    <vt:lpwstr/>
  </property>
</Properties>
</file>