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259" r:id="rId5"/>
    <p:sldId id="256" r:id="rId6"/>
    <p:sldId id="296" r:id="rId7"/>
    <p:sldId id="297" r:id="rId8"/>
    <p:sldId id="298" r:id="rId9"/>
    <p:sldId id="299" r:id="rId10"/>
    <p:sldId id="267" r:id="rId11"/>
    <p:sldId id="291" r:id="rId12"/>
    <p:sldId id="300" r:id="rId13"/>
    <p:sldId id="301" r:id="rId14"/>
    <p:sldId id="294" r:id="rId15"/>
    <p:sldId id="268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269" r:id="rId25"/>
    <p:sldId id="288" r:id="rId26"/>
    <p:sldId id="289" r:id="rId27"/>
    <p:sldId id="290" r:id="rId28"/>
    <p:sldId id="270" r:id="rId29"/>
    <p:sldId id="262" r:id="rId30"/>
    <p:sldId id="263" r:id="rId31"/>
    <p:sldId id="264" r:id="rId32"/>
    <p:sldId id="265" r:id="rId33"/>
    <p:sldId id="310" r:id="rId34"/>
    <p:sldId id="311" r:id="rId35"/>
    <p:sldId id="312" r:id="rId36"/>
    <p:sldId id="313" r:id="rId37"/>
    <p:sldId id="258" r:id="rId38"/>
    <p:sldId id="26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4336"/>
    <a:srgbClr val="032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509C7-2290-E456-0852-6C16553EDFB1}" v="95" dt="2025-10-21T00:15:46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5C913-3BE6-EA42-922D-E28A43088A0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2E41A-43F9-C045-B930-CFBFF5CD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7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71598-CA9C-4434-B277-95577CCEB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A451A5-D97E-4B9E-857D-6AAA39CF5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E5652-BB64-4FD1-BD76-DEB4DDBB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66F6A-911F-4CB8-9393-A35BA7981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D9FFD-D83D-4E86-B9DD-F70C9111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F752-2E76-431E-88B0-93851A1A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1381EB-6128-42B0-A55D-E128A421F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7448-7D63-4E8F-9F67-14D0CBE0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F6C04-1DBD-41BB-9C68-1B20E026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848EE-4FAC-449E-A17A-923B9252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8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1EFE34-1FD6-4E85-8D5F-D7FD30355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ADF97-8D3F-4E42-BBB5-6E9DD037B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E5053-E728-4190-B110-559F960E3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9541C-773F-4DF8-9137-B321B998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0F396-2826-4E19-9A64-467E7CAC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4D4E-D24C-47D2-A624-3392ACFB4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A4B8D-2645-4AAE-913A-88BC8C5EF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774D6-72AD-4499-93AE-B35089BF5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279A0-C1AB-45E0-8121-C7528A91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C76D3-D987-403B-8FF0-8C76BF6C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0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11F7-430E-4B14-99D0-47CC173E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AAE72-6E69-4502-8214-9AF8189EA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7D308-6A3B-4A71-996B-DF69097A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19B47-78B6-4F1D-B6FB-E92E19F6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9F353-DD65-4BAD-AE35-51459A7F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4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23F20-85BC-4CB9-A0BF-5A7DA0D5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600C3-9336-4154-8CC8-54D53324A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661AB-E949-4177-971E-9F8529987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CD619-E7EC-4261-970C-952E16C7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495D4-1735-41FD-82B3-938299C1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AFE60-1EC8-488A-8CE3-49B546423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2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DE5C-9AB3-425D-80A5-0B71050A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7487C-EC49-4AED-8699-49D752D4B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2C771-C904-40EE-8F31-FABECBDA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DBD27-10B4-429B-80BA-D6858725F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0F06C1-4C5A-475E-BD70-40E80D777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8CE9A-7CBF-4002-A725-56770AEF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8C8A0D-AAC2-4B69-9C37-AF70D183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C72E92-66C4-46E0-8B5D-44B53E99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B568C-1413-4C17-A89F-F19B20C6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F3644-98BF-4C36-99A3-DD142521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F234B-4371-4CB9-B425-66132E7A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563A2-E672-4CCD-A342-64D08551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1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0C473-7F76-4C36-9F42-AF53035CF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E0EC63-D8C6-4008-8286-E01A90AE7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71BCE-D9FE-400F-8D82-7DC5DC44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3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AD8E-181E-4291-93B4-D285AC095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96AA-4E1C-4011-A98A-68237D0B0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ECE0F-AD55-4841-ABCE-94ED4F20D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DD1CE-F52C-41D3-82B2-7C2D1133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E88D0-2932-4DE6-B074-59028203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0BD47-4967-48AB-89C9-9A787251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3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37B6-9FCE-456E-87B2-4E110C0C2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81203-9C29-41FD-B14C-2800FA8F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71CE7-6A73-4429-BC0A-5631C35C8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4BEEE-E4B3-4FA9-9B52-8BE57E8C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95E0C-8D50-4BE8-A36A-FF93D1AB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4344D-75A2-4585-8052-399BB9B6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7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4FBD69-2398-4F3D-BB21-B0429024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EBDD2-1627-4FDD-B64A-0C31BFACA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00169-70B6-4CA2-921B-DBCC9808D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A50F1-2526-46BF-BBF2-E5053E3791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D73DD-098B-48BE-B2AC-B13F96B00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68965-2CDD-4490-AEFA-31BA986AD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CB1D8-E06D-44A5-AF4F-782EB7AAC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3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8B04E-E2F1-4D6A-A9C0-4C184D20F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r="20718"/>
          <a:stretch/>
        </p:blipFill>
        <p:spPr>
          <a:xfrm>
            <a:off x="0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EB023B-07BE-4723-9DE8-A48097171B22}"/>
              </a:ext>
            </a:extLst>
          </p:cNvPr>
          <p:cNvSpPr txBox="1"/>
          <p:nvPr/>
        </p:nvSpPr>
        <p:spPr>
          <a:xfrm>
            <a:off x="10764456" y="127324"/>
            <a:ext cx="2191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#edspaces</a:t>
            </a:r>
          </a:p>
        </p:txBody>
      </p:sp>
      <p:sp>
        <p:nvSpPr>
          <p:cNvPr id="14" name="Round Same Side Corner Rectangle 20">
            <a:extLst>
              <a:ext uri="{FF2B5EF4-FFF2-40B4-BE49-F238E27FC236}">
                <a16:creationId xmlns:a16="http://schemas.microsoft.com/office/drawing/2014/main" id="{803271FF-9B52-8022-8B37-5A05D6CA8C80}"/>
              </a:ext>
            </a:extLst>
          </p:cNvPr>
          <p:cNvSpPr/>
          <p:nvPr/>
        </p:nvSpPr>
        <p:spPr>
          <a:xfrm>
            <a:off x="4450977" y="2706992"/>
            <a:ext cx="7463117" cy="1556908"/>
          </a:xfrm>
          <a:prstGeom prst="round2SameRect">
            <a:avLst/>
          </a:prstGeom>
          <a:solidFill>
            <a:srgbClr val="03255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Designing Impactful Learning Spaces Within Real-World Constraints: Alief ISD’s Story</a:t>
            </a:r>
          </a:p>
        </p:txBody>
      </p:sp>
      <p:sp>
        <p:nvSpPr>
          <p:cNvPr id="15" name="Round Diagonal Corner Rectangle 15">
            <a:extLst>
              <a:ext uri="{FF2B5EF4-FFF2-40B4-BE49-F238E27FC236}">
                <a16:creationId xmlns:a16="http://schemas.microsoft.com/office/drawing/2014/main" id="{2718EA35-29E6-70BA-2853-63350F372A72}"/>
              </a:ext>
            </a:extLst>
          </p:cNvPr>
          <p:cNvSpPr/>
          <p:nvPr/>
        </p:nvSpPr>
        <p:spPr>
          <a:xfrm>
            <a:off x="4450977" y="4154517"/>
            <a:ext cx="6746331" cy="746737"/>
          </a:xfrm>
          <a:prstGeom prst="round2DiagRect">
            <a:avLst/>
          </a:prstGeom>
          <a:solidFill>
            <a:srgbClr val="C7443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5, 2:30-3:30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6D5755-E906-0D62-0634-486495971091}"/>
              </a:ext>
            </a:extLst>
          </p:cNvPr>
          <p:cNvSpPr/>
          <p:nvPr/>
        </p:nvSpPr>
        <p:spPr>
          <a:xfrm>
            <a:off x="-1" y="350099"/>
            <a:ext cx="5754457" cy="1836758"/>
          </a:xfrm>
          <a:prstGeom prst="rect">
            <a:avLst/>
          </a:prstGeom>
          <a:solidFill>
            <a:schemeClr val="tx1">
              <a:alpha val="7025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B74E82-F5CE-D74B-0B13-107220A14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064" y="772269"/>
            <a:ext cx="5004325" cy="119808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97886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school&#10;&#10;AI-generated content may be incorrect.">
            <a:extLst>
              <a:ext uri="{FF2B5EF4-FFF2-40B4-BE49-F238E27FC236}">
                <a16:creationId xmlns:a16="http://schemas.microsoft.com/office/drawing/2014/main" id="{F2FFE41E-4F00-FB86-859D-8BE10499B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9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5C46-7015-939B-E221-DE1E6FFD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2025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ea typeface="Calibri Light"/>
                <a:cs typeface="Calibri Light"/>
              </a:rPr>
              <a:t>3 Pods &amp; 12 Experience Rooms</a:t>
            </a:r>
          </a:p>
        </p:txBody>
      </p:sp>
      <p:pic>
        <p:nvPicPr>
          <p:cNvPr id="4" name="Content Placeholder 3" descr="A diagram of a house&#10;&#10;AI-generated content may be incorrect.">
            <a:extLst>
              <a:ext uri="{FF2B5EF4-FFF2-40B4-BE49-F238E27FC236}">
                <a16:creationId xmlns:a16="http://schemas.microsoft.com/office/drawing/2014/main" id="{0976F29B-493A-3DE4-0006-DC5F3FEAD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878" y="1422828"/>
            <a:ext cx="4961549" cy="3222625"/>
          </a:xfrm>
          <a:prstGeom prst="rect">
            <a:avLst/>
          </a:prstGeom>
        </p:spPr>
      </p:pic>
      <p:pic>
        <p:nvPicPr>
          <p:cNvPr id="5" name="Picture 4" descr="A diagram of a house&#10;&#10;AI-generated content may be incorrect.">
            <a:extLst>
              <a:ext uri="{FF2B5EF4-FFF2-40B4-BE49-F238E27FC236}">
                <a16:creationId xmlns:a16="http://schemas.microsoft.com/office/drawing/2014/main" id="{01530588-74EB-586B-DDE0-F1FB2A8FC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510" y="3774341"/>
            <a:ext cx="4383210" cy="2855547"/>
          </a:xfrm>
          <a:prstGeom prst="rect">
            <a:avLst/>
          </a:prstGeom>
        </p:spPr>
      </p:pic>
      <p:pic>
        <p:nvPicPr>
          <p:cNvPr id="6" name="Picture 5" descr="A diagram of a house&#10;&#10;AI-generated content may be incorrect.">
            <a:extLst>
              <a:ext uri="{FF2B5EF4-FFF2-40B4-BE49-F238E27FC236}">
                <a16:creationId xmlns:a16="http://schemas.microsoft.com/office/drawing/2014/main" id="{492B2638-5C00-2A93-CCE7-EF4CB15C7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038" y="1301506"/>
            <a:ext cx="4630616" cy="3014297"/>
          </a:xfrm>
          <a:prstGeom prst="rect">
            <a:avLst/>
          </a:prstGeom>
        </p:spPr>
      </p:pic>
      <p:pic>
        <p:nvPicPr>
          <p:cNvPr id="8" name="Picture 7" descr="Facility Use Request | Alief ISD">
            <a:extLst>
              <a:ext uri="{FF2B5EF4-FFF2-40B4-BE49-F238E27FC236}">
                <a16:creationId xmlns:a16="http://schemas.microsoft.com/office/drawing/2014/main" id="{7F544BED-EDAD-BB6D-7D94-55D82722D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54" y="5764945"/>
            <a:ext cx="1953847" cy="8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41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bed and a mirror&#10;&#10;AI-generated content may be incorrect.">
            <a:extLst>
              <a:ext uri="{FF2B5EF4-FFF2-40B4-BE49-F238E27FC236}">
                <a16:creationId xmlns:a16="http://schemas.microsoft.com/office/drawing/2014/main" id="{18CECF3A-A9C0-5115-FB89-60FDFA481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36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photos of different types of play spaces&#10;&#10;AI-generated content may be incorrect.">
            <a:extLst>
              <a:ext uri="{FF2B5EF4-FFF2-40B4-BE49-F238E27FC236}">
                <a16:creationId xmlns:a16="http://schemas.microsoft.com/office/drawing/2014/main" id="{0E44E285-4935-7F2A-2857-7DDE08013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72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red poster with text&#10;&#10;AI-generated content may be incorrect.">
            <a:extLst>
              <a:ext uri="{FF2B5EF4-FFF2-40B4-BE49-F238E27FC236}">
                <a16:creationId xmlns:a16="http://schemas.microsoft.com/office/drawing/2014/main" id="{04A435A7-01A4-12B3-6166-4D8A59EA9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41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orange poster with pictures of children&#10;&#10;AI-generated content may be incorrect.">
            <a:extLst>
              <a:ext uri="{FF2B5EF4-FFF2-40B4-BE49-F238E27FC236}">
                <a16:creationId xmlns:a16="http://schemas.microsoft.com/office/drawing/2014/main" id="{4BDAFB14-84B9-3B17-D683-969777CA5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22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red banner with text and images of people in a classroom&#10;&#10;AI-generated content may be incorrect.">
            <a:extLst>
              <a:ext uri="{FF2B5EF4-FFF2-40B4-BE49-F238E27FC236}">
                <a16:creationId xmlns:a16="http://schemas.microsoft.com/office/drawing/2014/main" id="{6145521A-AD22-08F7-85D6-3AC92EEAF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36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different images of a room&#10;&#10;AI-generated content may be incorrect.">
            <a:extLst>
              <a:ext uri="{FF2B5EF4-FFF2-40B4-BE49-F238E27FC236}">
                <a16:creationId xmlns:a16="http://schemas.microsoft.com/office/drawing/2014/main" id="{608D5714-CA3A-6CF2-10EF-210E1FAB1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3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dog in a playroom&#10;&#10;AI-generated content may be incorrect.">
            <a:extLst>
              <a:ext uri="{FF2B5EF4-FFF2-40B4-BE49-F238E27FC236}">
                <a16:creationId xmlns:a16="http://schemas.microsoft.com/office/drawing/2014/main" id="{DC141235-B791-6F33-4ACE-F1B5D48EB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78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classroom&#10;&#10;AI-generated content may be incorrect.">
            <a:extLst>
              <a:ext uri="{FF2B5EF4-FFF2-40B4-BE49-F238E27FC236}">
                <a16:creationId xmlns:a16="http://schemas.microsoft.com/office/drawing/2014/main" id="{DFD173BB-53A9-8B5D-0489-47E9B690E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11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595715" y="685800"/>
            <a:ext cx="1347419" cy="134741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AutoShape 4"/>
          <p:cNvSpPr/>
          <p:nvPr/>
        </p:nvSpPr>
        <p:spPr>
          <a:xfrm>
            <a:off x="1" y="6153150"/>
            <a:ext cx="12387071" cy="0"/>
          </a:xfrm>
          <a:prstGeom prst="line">
            <a:avLst/>
          </a:prstGeom>
          <a:ln w="9525" cap="rnd">
            <a:solidFill>
              <a:srgbClr val="1B1B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595715" y="2503066"/>
            <a:ext cx="1347419" cy="134741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3999" r="-1399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95715" y="4250145"/>
            <a:ext cx="1347419" cy="1347414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46332" y="867112"/>
            <a:ext cx="2959868" cy="962084"/>
            <a:chOff x="0" y="-57149"/>
            <a:chExt cx="5919736" cy="192416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57149"/>
              <a:ext cx="5919736" cy="67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b="1">
                  <a:solidFill>
                    <a:srgbClr val="1B1B1B"/>
                  </a:solidFill>
                  <a:latin typeface="Muli Semi-Bold"/>
                  <a:ea typeface="Muli Semi-Bold"/>
                  <a:cs typeface="Muli Semi-Bold"/>
                  <a:sym typeface="Muli Semi-Bold"/>
                </a:rPr>
                <a:t>María Martinez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71335"/>
              <a:ext cx="5919736" cy="109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600">
                  <a:solidFill>
                    <a:srgbClr val="1B1B1B"/>
                  </a:solidFill>
                  <a:latin typeface="Muli"/>
                  <a:ea typeface="Muli"/>
                  <a:cs typeface="Muli"/>
                  <a:sym typeface="Muli"/>
                </a:rPr>
                <a:t>Early Childhood Coordinator</a:t>
              </a:r>
            </a:p>
            <a:p>
              <a:pPr>
                <a:lnSpc>
                  <a:spcPts val="2239"/>
                </a:lnSpc>
              </a:pPr>
              <a:r>
                <a:rPr lang="en-US" sz="1600">
                  <a:solidFill>
                    <a:srgbClr val="1B1B1B"/>
                  </a:solidFill>
                  <a:latin typeface="Muli"/>
                  <a:ea typeface="Muli"/>
                  <a:cs typeface="Muli"/>
                  <a:sym typeface="Muli"/>
                </a:rPr>
                <a:t>Alief ISD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546332" y="2684378"/>
            <a:ext cx="2959868" cy="962084"/>
            <a:chOff x="0" y="-57149"/>
            <a:chExt cx="5919736" cy="192416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57149"/>
              <a:ext cx="5919736" cy="67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b="1">
                  <a:solidFill>
                    <a:srgbClr val="1B1B1B"/>
                  </a:solidFill>
                  <a:latin typeface="Muli Semi-Bold"/>
                  <a:ea typeface="Muli Semi-Bold"/>
                  <a:cs typeface="Muli Semi-Bold"/>
                  <a:sym typeface="Muli Semi-Bold"/>
                </a:rPr>
                <a:t>Sarah Pfeiler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71335"/>
              <a:ext cx="5919736" cy="109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600">
                  <a:solidFill>
                    <a:srgbClr val="1B1B1B"/>
                  </a:solidFill>
                  <a:latin typeface="Muli"/>
                  <a:ea typeface="Muli"/>
                  <a:cs typeface="Muli"/>
                  <a:sym typeface="Muli"/>
                </a:rPr>
                <a:t>Education Business Consultant</a:t>
              </a:r>
            </a:p>
            <a:p>
              <a:pPr>
                <a:lnSpc>
                  <a:spcPts val="2239"/>
                </a:lnSpc>
              </a:pPr>
              <a:r>
                <a:rPr lang="en-US" sz="1600">
                  <a:solidFill>
                    <a:srgbClr val="1B1B1B"/>
                  </a:solidFill>
                  <a:latin typeface="Muli"/>
                  <a:ea typeface="Muli"/>
                  <a:cs typeface="Muli"/>
                  <a:sym typeface="Muli"/>
                </a:rPr>
                <a:t>Exhibit Concepts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546332" y="4361944"/>
            <a:ext cx="3075861" cy="1244213"/>
            <a:chOff x="0" y="-57149"/>
            <a:chExt cx="6151723" cy="248842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57149"/>
              <a:ext cx="6151723" cy="67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000" b="1">
                  <a:solidFill>
                    <a:srgbClr val="1B1B1B"/>
                  </a:solidFill>
                  <a:latin typeface="Muli Semi-Bold"/>
                  <a:ea typeface="Muli Semi-Bold"/>
                  <a:cs typeface="Muli Semi-Bold"/>
                  <a:sym typeface="Muli Semi-Bold"/>
                </a:rPr>
                <a:t>Colleen Incandela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71335"/>
              <a:ext cx="6151723" cy="1659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600">
                  <a:solidFill>
                    <a:srgbClr val="1B1B1B"/>
                  </a:solidFill>
                  <a:latin typeface="Muli"/>
                  <a:ea typeface="Muli"/>
                  <a:cs typeface="Muli"/>
                  <a:sym typeface="Muli"/>
                </a:rPr>
                <a:t>Education Instructional Designer</a:t>
              </a:r>
            </a:p>
            <a:p>
              <a:pPr>
                <a:lnSpc>
                  <a:spcPts val="2239"/>
                </a:lnSpc>
              </a:pPr>
              <a:r>
                <a:rPr lang="en-US" sz="1600">
                  <a:solidFill>
                    <a:srgbClr val="1B1B1B"/>
                  </a:solidFill>
                  <a:latin typeface="Muli"/>
                  <a:ea typeface="Muli"/>
                  <a:cs typeface="Muli"/>
                  <a:sym typeface="Muli"/>
                </a:rPr>
                <a:t>Exhibit Concepts</a:t>
              </a:r>
            </a:p>
            <a:p>
              <a:pPr>
                <a:lnSpc>
                  <a:spcPts val="2239"/>
                </a:lnSpc>
              </a:pPr>
              <a:endParaRPr lang="en-US" sz="1600">
                <a:solidFill>
                  <a:srgbClr val="1B1B1B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16293" y="1649039"/>
            <a:ext cx="4787766" cy="72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4800" b="1">
                <a:latin typeface="Arial Bold"/>
                <a:ea typeface="Arial Bold"/>
                <a:cs typeface="Arial Bold"/>
                <a:sym typeface="Arial Bold"/>
              </a:rPr>
              <a:t>Introductions</a:t>
            </a:r>
          </a:p>
        </p:txBody>
      </p:sp>
      <p:pic>
        <p:nvPicPr>
          <p:cNvPr id="19" name="Picture 18" descr="A close up of a logo&#10;&#10;AI-generated content may be incorrect.">
            <a:extLst>
              <a:ext uri="{FF2B5EF4-FFF2-40B4-BE49-F238E27FC236}">
                <a16:creationId xmlns:a16="http://schemas.microsoft.com/office/drawing/2014/main" id="{F87F79A6-2110-7B05-6C78-A2C0B98A9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738688"/>
            <a:ext cx="5410200" cy="723900"/>
          </a:xfrm>
          <a:prstGeom prst="rect">
            <a:avLst/>
          </a:prstGeom>
        </p:spPr>
      </p:pic>
      <p:pic>
        <p:nvPicPr>
          <p:cNvPr id="21" name="Picture 20" descr="Facility Use Request | Alief ISD">
            <a:extLst>
              <a:ext uri="{FF2B5EF4-FFF2-40B4-BE49-F238E27FC236}">
                <a16:creationId xmlns:a16="http://schemas.microsoft.com/office/drawing/2014/main" id="{ECE29B27-49E6-66B3-276D-EAF50ADC0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979" y="2513745"/>
            <a:ext cx="3668347" cy="17337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oster of a child wearing a garment&#10;&#10;AI-generated content may be incorrect.">
            <a:extLst>
              <a:ext uri="{FF2B5EF4-FFF2-40B4-BE49-F238E27FC236}">
                <a16:creationId xmlns:a16="http://schemas.microsoft.com/office/drawing/2014/main" id="{5AA50E1C-8E8F-82D9-8B88-C7C30878F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00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culpture&#10;&#10;AI-generated content may be incorrect.">
            <a:extLst>
              <a:ext uri="{FF2B5EF4-FFF2-40B4-BE49-F238E27FC236}">
                <a16:creationId xmlns:a16="http://schemas.microsoft.com/office/drawing/2014/main" id="{C53A6BD8-07E9-2AC3-B507-B082DB46E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10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C1504-509E-0DC6-B60A-1E826C1B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>
                <a:solidFill>
                  <a:srgbClr val="FFFFFF"/>
                </a:solidFill>
              </a:rPr>
              <a:t>PK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HISTORICAL DATA</a:t>
            </a:r>
            <a:br>
              <a:rPr lang="en-US" sz="2500" kern="1200"/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Since the start of full day and experiential learning in Alief</a:t>
            </a:r>
          </a:p>
        </p:txBody>
      </p:sp>
      <p:pic>
        <p:nvPicPr>
          <p:cNvPr id="3" name="Picture 2" descr="Facility Use Request | Alief ISD">
            <a:extLst>
              <a:ext uri="{FF2B5EF4-FFF2-40B4-BE49-F238E27FC236}">
                <a16:creationId xmlns:a16="http://schemas.microsoft.com/office/drawing/2014/main" id="{6DA8CC0D-C968-1CF9-DDD9-3476E98B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54" y="5510945"/>
            <a:ext cx="1953847" cy="857495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9E707D8-71BB-C199-D146-F5E42763E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5898" y="1063625"/>
            <a:ext cx="70372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465CB-01EF-9AC6-07C2-E9C5B98AA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7D6C3-1E46-01FE-3290-8BF78295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sz="3600">
                <a:ea typeface="Calibri Light"/>
                <a:cs typeface="Calibri Light"/>
              </a:rPr>
              <a:t>ALIEF VOCABULARY SCORES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Content Placeholder 5" descr="A graph of blue rectangular bars with numbers&#10;&#10;AI-generated content may be incorrect.">
            <a:extLst>
              <a:ext uri="{FF2B5EF4-FFF2-40B4-BE49-F238E27FC236}">
                <a16:creationId xmlns:a16="http://schemas.microsoft.com/office/drawing/2014/main" id="{3AC1528C-A2C7-41DA-75F8-360F679E6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1908228"/>
            <a:ext cx="6702552" cy="4138824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een and gold logo&#10;&#10;AI-generated content may be incorrect.">
            <a:extLst>
              <a:ext uri="{FF2B5EF4-FFF2-40B4-BE49-F238E27FC236}">
                <a16:creationId xmlns:a16="http://schemas.microsoft.com/office/drawing/2014/main" id="{A04206F6-E826-602F-DB7B-A38448E2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077" y="411406"/>
            <a:ext cx="1660770" cy="750034"/>
          </a:xfrm>
          <a:prstGeom prst="rect">
            <a:avLst/>
          </a:prstGeom>
        </p:spPr>
      </p:pic>
      <p:pic>
        <p:nvPicPr>
          <p:cNvPr id="8" name="Content Placeholder 7" descr="A person in orange suit and white helmet standing next to a large screen&#10;&#10;AI-generated content may be incorrect.">
            <a:extLst>
              <a:ext uri="{FF2B5EF4-FFF2-40B4-BE49-F238E27FC236}">
                <a16:creationId xmlns:a16="http://schemas.microsoft.com/office/drawing/2014/main" id="{475B125B-8B05-0A42-2300-DBA90CDA8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46692" y="2069041"/>
            <a:ext cx="4210616" cy="379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69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599878-EA64-5940-8755-948AF963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B6B09-98DE-EBAE-8D74-646240DF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en-US" sz="3200">
                <a:ea typeface="Calibri Light"/>
                <a:cs typeface="Calibri Light"/>
              </a:rPr>
              <a:t>ALIEF KINDERGARTEN READINESS</a:t>
            </a:r>
          </a:p>
        </p:txBody>
      </p:sp>
      <p:pic>
        <p:nvPicPr>
          <p:cNvPr id="6" name="Content Placeholder 5" descr="A child wearing a mask&#10;&#10;AI-generated content may be incorrect.">
            <a:extLst>
              <a:ext uri="{FF2B5EF4-FFF2-40B4-BE49-F238E27FC236}">
                <a16:creationId xmlns:a16="http://schemas.microsoft.com/office/drawing/2014/main" id="{8CA17958-BBA2-2831-B0D9-53146438B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693" y="2755863"/>
            <a:ext cx="3455821" cy="2299673"/>
          </a:xfrm>
          <a:prstGeom prst="rect">
            <a:avLst/>
          </a:prstGeom>
        </p:spPr>
      </p:pic>
      <p:pic>
        <p:nvPicPr>
          <p:cNvPr id="5" name="Content Placeholder 4" descr="A graph of red and blue bars&#10;&#10;AI-generated content may be incorrect.">
            <a:extLst>
              <a:ext uri="{FF2B5EF4-FFF2-40B4-BE49-F238E27FC236}">
                <a16:creationId xmlns:a16="http://schemas.microsoft.com/office/drawing/2014/main" id="{D4DA8D23-FB3F-0E81-D32B-FD34BEBB2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72" y="1460945"/>
            <a:ext cx="6389346" cy="394542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green and gold logo&#10;&#10;AI-generated content may be incorrect.">
            <a:extLst>
              <a:ext uri="{FF2B5EF4-FFF2-40B4-BE49-F238E27FC236}">
                <a16:creationId xmlns:a16="http://schemas.microsoft.com/office/drawing/2014/main" id="{7648DCB7-F39C-5273-5531-68FA067BC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231" y="5667252"/>
            <a:ext cx="1660770" cy="7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63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r in a museum&#10;&#10;AI-generated content may be incorrect.">
            <a:extLst>
              <a:ext uri="{FF2B5EF4-FFF2-40B4-BE49-F238E27FC236}">
                <a16:creationId xmlns:a16="http://schemas.microsoft.com/office/drawing/2014/main" id="{2D139785-8B2C-E829-8A78-9A2DD9608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55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images of a room&#10;&#10;AI-generated content may be incorrect.">
            <a:extLst>
              <a:ext uri="{FF2B5EF4-FFF2-40B4-BE49-F238E27FC236}">
                <a16:creationId xmlns:a16="http://schemas.microsoft.com/office/drawing/2014/main" id="{76E37886-DC6B-43A5-10B9-6AD5CB070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01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a room with a jungle theme&#10;&#10;AI-generated content may be incorrect.">
            <a:extLst>
              <a:ext uri="{FF2B5EF4-FFF2-40B4-BE49-F238E27FC236}">
                <a16:creationId xmlns:a16="http://schemas.microsoft.com/office/drawing/2014/main" id="{8F5258CE-ABF0-333E-952E-1DA406B4E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0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images of a room&#10;&#10;AI-generated content may be incorrect.">
            <a:extLst>
              <a:ext uri="{FF2B5EF4-FFF2-40B4-BE49-F238E27FC236}">
                <a16:creationId xmlns:a16="http://schemas.microsoft.com/office/drawing/2014/main" id="{077D106E-99D7-9F9B-8137-057DBDD4F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34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images of a playroom&#10;&#10;AI-generated content may be incorrect.">
            <a:extLst>
              <a:ext uri="{FF2B5EF4-FFF2-40B4-BE49-F238E27FC236}">
                <a16:creationId xmlns:a16="http://schemas.microsoft.com/office/drawing/2014/main" id="{F4388543-87CF-79D9-4BE8-D9A67080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75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72685-1D3C-4C30-E1B7-6721D927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232B1-C44E-E822-F6A2-3BD06B42C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ollage of people and animals&#10;&#10;AI-generated content may be incorrect.">
            <a:extLst>
              <a:ext uri="{FF2B5EF4-FFF2-40B4-BE49-F238E27FC236}">
                <a16:creationId xmlns:a16="http://schemas.microsoft.com/office/drawing/2014/main" id="{C026915C-170E-C22D-F96C-443A682E3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52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images of a school library&#10;&#10;AI-generated content may be incorrect.">
            <a:extLst>
              <a:ext uri="{FF2B5EF4-FFF2-40B4-BE49-F238E27FC236}">
                <a16:creationId xmlns:a16="http://schemas.microsoft.com/office/drawing/2014/main" id="{F2379161-D1E6-0B4F-F40C-592ACD780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41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63A632-5B86-BB4A-E886-47FD2F36A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55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F4CEC6-FACB-F4EC-F1C3-AE572637A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19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bot standing in a room&#10;&#10;AI-generated content may be incorrect.">
            <a:extLst>
              <a:ext uri="{FF2B5EF4-FFF2-40B4-BE49-F238E27FC236}">
                <a16:creationId xmlns:a16="http://schemas.microsoft.com/office/drawing/2014/main" id="{3D2E2AC7-6CCC-0E9E-E652-B8451D247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55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8B04E-E2F1-4D6A-A9C0-4C184D20F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r="20718"/>
          <a:stretch/>
        </p:blipFill>
        <p:spPr>
          <a:xfrm>
            <a:off x="0" y="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EB023B-07BE-4723-9DE8-A48097171B22}"/>
              </a:ext>
            </a:extLst>
          </p:cNvPr>
          <p:cNvSpPr txBox="1"/>
          <p:nvPr/>
        </p:nvSpPr>
        <p:spPr>
          <a:xfrm>
            <a:off x="10764456" y="127324"/>
            <a:ext cx="2191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#edspaces</a:t>
            </a:r>
          </a:p>
        </p:txBody>
      </p:sp>
      <p:sp>
        <p:nvSpPr>
          <p:cNvPr id="18" name="Round Same Side Corner Rectangle 14">
            <a:extLst>
              <a:ext uri="{FF2B5EF4-FFF2-40B4-BE49-F238E27FC236}">
                <a16:creationId xmlns:a16="http://schemas.microsoft.com/office/drawing/2014/main" id="{084991BA-BDE3-D527-C812-D5A6B8013682}"/>
              </a:ext>
            </a:extLst>
          </p:cNvPr>
          <p:cNvSpPr/>
          <p:nvPr/>
        </p:nvSpPr>
        <p:spPr>
          <a:xfrm>
            <a:off x="7413149" y="623652"/>
            <a:ext cx="4478316" cy="1004574"/>
          </a:xfrm>
          <a:prstGeom prst="round2SameRect">
            <a:avLst/>
          </a:prstGeom>
          <a:solidFill>
            <a:srgbClr val="0325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A387624-B2DC-1C28-5904-2A2D36A7F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975" y="279957"/>
            <a:ext cx="4087306" cy="1146430"/>
          </a:xfrm>
          <a:noFill/>
        </p:spPr>
        <p:txBody>
          <a:bodyPr anchor="b">
            <a:norm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</a:p>
        </p:txBody>
      </p:sp>
      <p:sp>
        <p:nvSpPr>
          <p:cNvPr id="20" name="Round Diagonal Corner Rectangle 7">
            <a:extLst>
              <a:ext uri="{FF2B5EF4-FFF2-40B4-BE49-F238E27FC236}">
                <a16:creationId xmlns:a16="http://schemas.microsoft.com/office/drawing/2014/main" id="{8702F26C-E965-F4B5-AE11-9D9246463585}"/>
              </a:ext>
            </a:extLst>
          </p:cNvPr>
          <p:cNvSpPr/>
          <p:nvPr/>
        </p:nvSpPr>
        <p:spPr>
          <a:xfrm>
            <a:off x="7413149" y="1420242"/>
            <a:ext cx="3894931" cy="715252"/>
          </a:xfrm>
          <a:prstGeom prst="round2DiagRect">
            <a:avLst/>
          </a:prstGeom>
          <a:solidFill>
            <a:srgbClr val="C744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C077C0D-E9CA-68C2-CDBE-1B7EFE65C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4471" y="1456242"/>
            <a:ext cx="4087305" cy="815546"/>
          </a:xfrm>
        </p:spPr>
        <p:txBody>
          <a:bodyPr anchor="t">
            <a:norm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Please scan the QR code to provide session feedback.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ABC784-FC14-40F0-1170-BDE0D1780616}"/>
              </a:ext>
            </a:extLst>
          </p:cNvPr>
          <p:cNvSpPr/>
          <p:nvPr/>
        </p:nvSpPr>
        <p:spPr>
          <a:xfrm>
            <a:off x="-1051" y="501863"/>
            <a:ext cx="5754457" cy="183675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C3F26E-3302-73E8-930B-E6AF07962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014" y="924033"/>
            <a:ext cx="5004325" cy="1198082"/>
          </a:xfrm>
          <a:prstGeom prst="rect">
            <a:avLst/>
          </a:prstGeom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F000F72-8517-E119-2743-04C9B2C30896}"/>
              </a:ext>
            </a:extLst>
          </p:cNvPr>
          <p:cNvGrpSpPr/>
          <p:nvPr/>
        </p:nvGrpSpPr>
        <p:grpSpPr>
          <a:xfrm>
            <a:off x="6127419" y="1073523"/>
            <a:ext cx="7662367" cy="7798520"/>
            <a:chOff x="6127419" y="1073523"/>
            <a:chExt cx="7662367" cy="7798520"/>
          </a:xfrm>
        </p:grpSpPr>
        <p:pic>
          <p:nvPicPr>
            <p:cNvPr id="16" name="Picture 15" descr="A hand holding a phone with a qr code on the screen&#10;&#10;Description automatically generated">
              <a:extLst>
                <a:ext uri="{FF2B5EF4-FFF2-40B4-BE49-F238E27FC236}">
                  <a16:creationId xmlns:a16="http://schemas.microsoft.com/office/drawing/2014/main" id="{934F474F-161D-533A-EEB0-BCD434462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419" y="1073523"/>
              <a:ext cx="7662367" cy="7798520"/>
            </a:xfrm>
            <a:prstGeom prst="rect">
              <a:avLst/>
            </a:prstGeom>
          </p:spPr>
        </p:pic>
        <p:pic>
          <p:nvPicPr>
            <p:cNvPr id="2" name="Picture 1" descr="A qr code with a red and blue text&#10;&#10;AI-generated content may be incorrect.">
              <a:extLst>
                <a:ext uri="{FF2B5EF4-FFF2-40B4-BE49-F238E27FC236}">
                  <a16:creationId xmlns:a16="http://schemas.microsoft.com/office/drawing/2014/main" id="{9F18D7FE-48C4-C024-644A-3919195CD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878" y="3276889"/>
              <a:ext cx="1484586" cy="1484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9467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5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52448-0C66-0206-A084-94CF8EAAC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70FA376-3DA0-1319-07A2-BD359BC05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877877" y="0"/>
            <a:ext cx="7089913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C74336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">
            <a:extLst>
              <a:ext uri="{FF2B5EF4-FFF2-40B4-BE49-F238E27FC236}">
                <a16:creationId xmlns:a16="http://schemas.microsoft.com/office/drawing/2014/main" id="{5538A031-23E4-4E96-D30F-D80A48EAE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030277" y="0"/>
            <a:ext cx="7089913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C74336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7E979-4D3D-A1A4-570A-D49492269BB0}"/>
              </a:ext>
            </a:extLst>
          </p:cNvPr>
          <p:cNvSpPr txBox="1"/>
          <p:nvPr/>
        </p:nvSpPr>
        <p:spPr>
          <a:xfrm>
            <a:off x="10764456" y="127324"/>
            <a:ext cx="2191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25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#edspaces</a:t>
            </a:r>
          </a:p>
        </p:txBody>
      </p:sp>
      <p:sp>
        <p:nvSpPr>
          <p:cNvPr id="20" name="Round Diagonal Corner Rectangle 7">
            <a:extLst>
              <a:ext uri="{FF2B5EF4-FFF2-40B4-BE49-F238E27FC236}">
                <a16:creationId xmlns:a16="http://schemas.microsoft.com/office/drawing/2014/main" id="{92BD6B22-AC30-B838-6293-7D9C1D6B8F37}"/>
              </a:ext>
            </a:extLst>
          </p:cNvPr>
          <p:cNvSpPr/>
          <p:nvPr/>
        </p:nvSpPr>
        <p:spPr>
          <a:xfrm>
            <a:off x="7413149" y="1420242"/>
            <a:ext cx="3894931" cy="715252"/>
          </a:xfrm>
          <a:prstGeom prst="round2DiagRect">
            <a:avLst/>
          </a:prstGeom>
          <a:solidFill>
            <a:srgbClr val="C744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E257EDD-95AF-018E-A6DD-CE1C18DA3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4471" y="1456242"/>
            <a:ext cx="4087305" cy="815546"/>
          </a:xfrm>
        </p:spPr>
        <p:txBody>
          <a:bodyPr anchor="t">
            <a:normAutofit/>
          </a:bodyPr>
          <a:lstStyle/>
          <a:p>
            <a:pPr algn="l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Please scan the QR code to provide session feedback.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14ABE4-4135-3863-FDA8-307A9FDFB953}"/>
              </a:ext>
            </a:extLst>
          </p:cNvPr>
          <p:cNvSpPr/>
          <p:nvPr/>
        </p:nvSpPr>
        <p:spPr>
          <a:xfrm>
            <a:off x="-1051" y="501863"/>
            <a:ext cx="5754457" cy="1836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2D26B8-A9EA-2D20-5996-6DF960959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014" y="924033"/>
            <a:ext cx="5004325" cy="1198082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AA570E-A68D-3DE1-A61D-C6C675422F5A}"/>
              </a:ext>
            </a:extLst>
          </p:cNvPr>
          <p:cNvGrpSpPr>
            <a:grpSpLocks/>
          </p:cNvGrpSpPr>
          <p:nvPr/>
        </p:nvGrpSpPr>
        <p:grpSpPr>
          <a:xfrm>
            <a:off x="6127419" y="1073523"/>
            <a:ext cx="7662367" cy="7798520"/>
            <a:chOff x="6127419" y="1073523"/>
            <a:chExt cx="7662367" cy="7798520"/>
          </a:xfrm>
        </p:grpSpPr>
        <p:pic>
          <p:nvPicPr>
            <p:cNvPr id="16" name="Picture 15" descr="A hand holding a phone with a qr code on the screen&#10;&#10;Description automatically generated">
              <a:extLst>
                <a:ext uri="{FF2B5EF4-FFF2-40B4-BE49-F238E27FC236}">
                  <a16:creationId xmlns:a16="http://schemas.microsoft.com/office/drawing/2014/main" id="{9CE7F01B-199F-C5CF-A4B8-45B467EFE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419" y="1073523"/>
              <a:ext cx="7662367" cy="7798520"/>
            </a:xfrm>
            <a:prstGeom prst="rect">
              <a:avLst/>
            </a:prstGeom>
          </p:spPr>
        </p:pic>
        <p:pic>
          <p:nvPicPr>
            <p:cNvPr id="3" name="Picture 2" descr="A qr code with a red and blue text&#10;&#10;AI-generated content may be incorrect.">
              <a:extLst>
                <a:ext uri="{FF2B5EF4-FFF2-40B4-BE49-F238E27FC236}">
                  <a16:creationId xmlns:a16="http://schemas.microsoft.com/office/drawing/2014/main" id="{0385818B-8523-8A67-0549-3F56407A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878" y="3276889"/>
              <a:ext cx="1484586" cy="148458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5A1513-E883-6192-67EE-D231516B79B2}"/>
              </a:ext>
            </a:extLst>
          </p:cNvPr>
          <p:cNvSpPr txBox="1"/>
          <p:nvPr/>
        </p:nvSpPr>
        <p:spPr>
          <a:xfrm>
            <a:off x="214991" y="2669220"/>
            <a:ext cx="676890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7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App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- If you have not done so already, please download the mobile app through your device’s app store.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solidFill>
                  <a:srgbClr val="C74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Evaluations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- Rate Sessions Through the Mobile App Instructions: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Open and load mobile app</a:t>
            </a:r>
          </a:p>
          <a:p>
            <a:pPr marL="342900" indent="-342900"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 the left sidebar, tap “Schedule”</a:t>
            </a:r>
          </a:p>
          <a:p>
            <a:pPr marL="342900" indent="-342900"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Locate and select the session you are attending</a:t>
            </a:r>
          </a:p>
          <a:p>
            <a:pPr marL="342900" indent="-342900"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After opening the individual session page, tap the “Session Survey” link to evaluate the session. 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996079-B5AB-8F41-8388-04543FACFA2E}"/>
              </a:ext>
            </a:extLst>
          </p:cNvPr>
          <p:cNvSpPr txBox="1">
            <a:spLocks/>
          </p:cNvSpPr>
          <p:nvPr/>
        </p:nvSpPr>
        <p:spPr>
          <a:xfrm>
            <a:off x="7315975" y="279957"/>
            <a:ext cx="4087306" cy="114643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rgbClr val="032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992425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8DE9-459D-F132-C900-49D059A8E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6B4BA-96C1-9A2A-777B-98AEF585A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white poster with pictures of kids&#10;&#10;AI-generated content may be incorrect.">
            <a:extLst>
              <a:ext uri="{FF2B5EF4-FFF2-40B4-BE49-F238E27FC236}">
                <a16:creationId xmlns:a16="http://schemas.microsoft.com/office/drawing/2014/main" id="{DB526ED8-8F58-60CA-E401-BB3188180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90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glasses and a suit&#10;&#10;AI-generated content may be incorrect.">
            <a:extLst>
              <a:ext uri="{FF2B5EF4-FFF2-40B4-BE49-F238E27FC236}">
                <a16:creationId xmlns:a16="http://schemas.microsoft.com/office/drawing/2014/main" id="{336A61CA-3C9F-5B3B-B176-14CA070DF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4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F0AF-DCCC-D795-3F36-AE0A7596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BEC08-A9DB-E2A4-05FA-3949CF045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10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rectangular sign with a picture of a building&#10;&#10;AI-generated content may be incorrect.">
            <a:extLst>
              <a:ext uri="{FF2B5EF4-FFF2-40B4-BE49-F238E27FC236}">
                <a16:creationId xmlns:a16="http://schemas.microsoft.com/office/drawing/2014/main" id="{84551DBE-1642-16A8-DE0C-654573F74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12" cy="6858006"/>
          </a:xfrm>
          <a:prstGeom prst="rect">
            <a:avLst/>
          </a:prstGeom>
        </p:spPr>
      </p:pic>
      <p:pic>
        <p:nvPicPr>
          <p:cNvPr id="2" name="Picture 1" descr="Two boys wearing green aprons holding jars&#10;&#10;AI-generated content may be incorrect.">
            <a:extLst>
              <a:ext uri="{FF2B5EF4-FFF2-40B4-BE49-F238E27FC236}">
                <a16:creationId xmlns:a16="http://schemas.microsoft.com/office/drawing/2014/main" id="{70C4D060-F9F6-63B8-C4B6-0BD89BD56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997" y="4066323"/>
            <a:ext cx="3589865" cy="23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5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cility Use Request | Alief ISD">
            <a:extLst>
              <a:ext uri="{FF2B5EF4-FFF2-40B4-BE49-F238E27FC236}">
                <a16:creationId xmlns:a16="http://schemas.microsoft.com/office/drawing/2014/main" id="{2D68A851-E372-91A7-9E32-E33E0BB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404" y="5828445"/>
            <a:ext cx="1953847" cy="8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29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school&#10;&#10;AI-generated content may be incorrect.">
            <a:extLst>
              <a:ext uri="{FF2B5EF4-FFF2-40B4-BE49-F238E27FC236}">
                <a16:creationId xmlns:a16="http://schemas.microsoft.com/office/drawing/2014/main" id="{C4A3E5F8-AECD-4DA9-35A0-42E3BBE4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271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1FD10257A76D4DA2795A60FAC3E145" ma:contentTypeVersion="17" ma:contentTypeDescription="Create a new document." ma:contentTypeScope="" ma:versionID="3495bea236cf7935e2f6754b9c8af679">
  <xsd:schema xmlns:xsd="http://www.w3.org/2001/XMLSchema" xmlns:xs="http://www.w3.org/2001/XMLSchema" xmlns:p="http://schemas.microsoft.com/office/2006/metadata/properties" xmlns:ns2="d825d491-7878-4ee0-ad10-5b7d2a30bd7d" xmlns:ns3="073c6919-c993-417b-a9ba-5ef136e3108f" targetNamespace="http://schemas.microsoft.com/office/2006/metadata/properties" ma:root="true" ma:fieldsID="120e348ef82ab945dd1c6e1328e56f1f" ns2:_="" ns3:_="">
    <xsd:import namespace="d825d491-7878-4ee0-ad10-5b7d2a30bd7d"/>
    <xsd:import namespace="073c6919-c993-417b-a9ba-5ef136e3108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Approved_x003f_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25d491-7878-4ee0-ad10-5b7d2a30bd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b44f3ed-ea74-4c61-98ad-b08e77f9ff5c}" ma:internalName="TaxCatchAll" ma:showField="CatchAllData" ma:web="d825d491-7878-4ee0-ad10-5b7d2a30bd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3c6919-c993-417b-a9ba-5ef136e310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Approved_x003f_" ma:index="22" nillable="true" ma:displayName="Approved?" ma:default="1" ma:format="Dropdown" ma:internalName="Approved_x003f_">
      <xsd:simpleType>
        <xsd:restriction base="dms:Boolea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ed_x003f_ xmlns="073c6919-c993-417b-a9ba-5ef136e3108f">true</Approved_x003f_>
    <lcf76f155ced4ddcb4097134ff3c332f xmlns="073c6919-c993-417b-a9ba-5ef136e3108f">
      <Terms xmlns="http://schemas.microsoft.com/office/infopath/2007/PartnerControls"/>
    </lcf76f155ced4ddcb4097134ff3c332f>
    <TaxCatchAll xmlns="d825d491-7878-4ee0-ad10-5b7d2a30bd7d" xsi:nil="true"/>
  </documentManagement>
</p:properties>
</file>

<file path=customXml/itemProps1.xml><?xml version="1.0" encoding="utf-8"?>
<ds:datastoreItem xmlns:ds="http://schemas.openxmlformats.org/officeDocument/2006/customXml" ds:itemID="{12B7453A-76C6-4E2B-A396-1DADF9DB61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BF73C0-900A-4E53-9D6A-2930D86F06B2}">
  <ds:schemaRefs>
    <ds:schemaRef ds:uri="073c6919-c993-417b-a9ba-5ef136e3108f"/>
    <ds:schemaRef ds:uri="d825d491-7878-4ee0-ad10-5b7d2a30bd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F2A7C64-9993-4059-ADE6-6283D9F83CF0}">
  <ds:schemaRefs>
    <ds:schemaRef ds:uri="073c6919-c993-417b-a9ba-5ef136e3108f"/>
    <ds:schemaRef ds:uri="d825d491-7878-4ee0-ad10-5b7d2a30bd7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171</Words>
  <Application>Microsoft Office PowerPoint</Application>
  <PresentationFormat>Widescreen</PresentationFormat>
  <Paragraphs>31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Aptos</vt:lpstr>
      <vt:lpstr>Arial</vt:lpstr>
      <vt:lpstr>Arial Bold</vt:lpstr>
      <vt:lpstr>Calibri</vt:lpstr>
      <vt:lpstr>Calibri Light</vt:lpstr>
      <vt:lpstr>Muli</vt:lpstr>
      <vt:lpstr>Muli Semi-Bold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Pods &amp; 12 Experience Rooms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PK HISTORICAL DATA Since the start of full day and experiential learning in Alief</vt:lpstr>
      <vt:lpstr>ALIEF VOCABULARY SCORES</vt:lpstr>
      <vt:lpstr>ALIEF KINDERGARTEN READINESS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Bienkowski, Kevin</dc:creator>
  <cp:lastModifiedBy>Romano, Becca</cp:lastModifiedBy>
  <cp:revision>80</cp:revision>
  <dcterms:created xsi:type="dcterms:W3CDTF">2024-07-25T13:25:21Z</dcterms:created>
  <dcterms:modified xsi:type="dcterms:W3CDTF">2025-10-22T13:52:21Z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0x0101003B1FD10257A76D4DA2795A60FAC3E145</vt:lpwstr>
  </property>
  <property fmtid="{D5CDD505-2E9C-101B-9397-08002B2CF9AE}" pid="3" name="MediaServiceImageTags">
    <vt:lpwstr/>
  </property>
</Properties>
</file>